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323" r:id="rId2"/>
    <p:sldId id="373" r:id="rId3"/>
    <p:sldId id="374" r:id="rId4"/>
    <p:sldId id="375" r:id="rId5"/>
    <p:sldId id="376" r:id="rId6"/>
    <p:sldId id="377" r:id="rId7"/>
    <p:sldId id="419" r:id="rId8"/>
    <p:sldId id="378" r:id="rId9"/>
    <p:sldId id="420" r:id="rId10"/>
    <p:sldId id="379" r:id="rId11"/>
    <p:sldId id="421" r:id="rId12"/>
    <p:sldId id="380" r:id="rId13"/>
    <p:sldId id="422" r:id="rId14"/>
    <p:sldId id="423" r:id="rId15"/>
    <p:sldId id="381" r:id="rId16"/>
    <p:sldId id="382" r:id="rId17"/>
    <p:sldId id="383" r:id="rId18"/>
    <p:sldId id="384" r:id="rId19"/>
    <p:sldId id="385" r:id="rId20"/>
    <p:sldId id="386" r:id="rId21"/>
    <p:sldId id="393" r:id="rId22"/>
    <p:sldId id="392" r:id="rId23"/>
    <p:sldId id="394" r:id="rId24"/>
    <p:sldId id="391" r:id="rId25"/>
    <p:sldId id="395" r:id="rId26"/>
    <p:sldId id="390" r:id="rId27"/>
    <p:sldId id="396" r:id="rId28"/>
    <p:sldId id="389" r:id="rId29"/>
    <p:sldId id="387" r:id="rId30"/>
    <p:sldId id="397" r:id="rId31"/>
    <p:sldId id="400" r:id="rId32"/>
    <p:sldId id="401" r:id="rId33"/>
    <p:sldId id="399" r:id="rId34"/>
    <p:sldId id="403" r:id="rId35"/>
    <p:sldId id="402" r:id="rId36"/>
    <p:sldId id="404" r:id="rId37"/>
    <p:sldId id="405" r:id="rId38"/>
    <p:sldId id="409" r:id="rId39"/>
    <p:sldId id="406" r:id="rId40"/>
    <p:sldId id="407" r:id="rId41"/>
    <p:sldId id="408" r:id="rId42"/>
    <p:sldId id="410" r:id="rId43"/>
    <p:sldId id="411" r:id="rId44"/>
    <p:sldId id="424" r:id="rId45"/>
    <p:sldId id="425" r:id="rId46"/>
    <p:sldId id="426" r:id="rId47"/>
    <p:sldId id="436" r:id="rId48"/>
    <p:sldId id="437" r:id="rId49"/>
    <p:sldId id="438" r:id="rId50"/>
    <p:sldId id="439" r:id="rId51"/>
    <p:sldId id="440" r:id="rId52"/>
    <p:sldId id="441" r:id="rId53"/>
    <p:sldId id="442" r:id="rId54"/>
    <p:sldId id="443" r:id="rId55"/>
    <p:sldId id="444" r:id="rId56"/>
    <p:sldId id="445" r:id="rId57"/>
    <p:sldId id="446" r:id="rId58"/>
    <p:sldId id="447" r:id="rId59"/>
    <p:sldId id="448" r:id="rId60"/>
    <p:sldId id="412" r:id="rId61"/>
    <p:sldId id="413" r:id="rId62"/>
    <p:sldId id="414" r:id="rId63"/>
    <p:sldId id="415" r:id="rId64"/>
    <p:sldId id="416" r:id="rId65"/>
    <p:sldId id="418" r:id="rId66"/>
    <p:sldId id="417" r:id="rId67"/>
    <p:sldId id="427" r:id="rId68"/>
    <p:sldId id="428" r:id="rId69"/>
    <p:sldId id="429" r:id="rId70"/>
    <p:sldId id="430" r:id="rId71"/>
    <p:sldId id="432" r:id="rId72"/>
    <p:sldId id="431" r:id="rId73"/>
    <p:sldId id="434" r:id="rId74"/>
    <p:sldId id="43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755" autoAdjust="0"/>
  </p:normalViewPr>
  <p:slideViewPr>
    <p:cSldViewPr snapToGrid="0">
      <p:cViewPr varScale="1">
        <p:scale>
          <a:sx n="102" d="100"/>
          <a:sy n="102" d="100"/>
        </p:scale>
        <p:origin x="954" y="1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2C8AE1-EFBF-4BD8-91FB-0312561501D1}" type="datetime1">
              <a:rPr lang="en-GB" smtClean="0"/>
              <a:t>26/11/2021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B4C1FD-9996-46F8-88D2-76361EC54F02}" type="slidenum">
              <a:rPr lang="en-US" smtClean="0"/>
              <a:t>‹#›</a:t>
            </a:fld>
            <a:endParaRPr lang="en-US"/>
          </a:p>
        </p:txBody>
      </p:sp>
    </p:spTree>
    <p:extLst>
      <p:ext uri="{BB962C8B-B14F-4D97-AF65-F5344CB8AC3E}">
        <p14:creationId xmlns:p14="http://schemas.microsoft.com/office/powerpoint/2010/main" val="35701471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61383-1447-461E-B5E4-441FE4A3AF47}" type="datetime1">
              <a:rPr lang="en-GB" smtClean="0"/>
              <a:t>26/11/2021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F014B7-F20E-45EA-A910-0D5A74B2DFF8}" type="slidenum">
              <a:rPr lang="en-GB" smtClean="0"/>
              <a:t>‹#›</a:t>
            </a:fld>
            <a:endParaRPr lang="en-GB"/>
          </a:p>
        </p:txBody>
      </p:sp>
    </p:spTree>
    <p:extLst>
      <p:ext uri="{BB962C8B-B14F-4D97-AF65-F5344CB8AC3E}">
        <p14:creationId xmlns:p14="http://schemas.microsoft.com/office/powerpoint/2010/main" val="2204833327"/>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7AD53-0ED6-497C-80FF-D881949B937B}" type="slidenum">
              <a:rPr lang="en-US" smtClean="0"/>
              <a:t>1</a:t>
            </a:fld>
            <a:endParaRPr lang="en-US"/>
          </a:p>
        </p:txBody>
      </p:sp>
      <p:sp>
        <p:nvSpPr>
          <p:cNvPr id="5" name="Date Placeholder 4"/>
          <p:cNvSpPr>
            <a:spLocks noGrp="1"/>
          </p:cNvSpPr>
          <p:nvPr>
            <p:ph type="dt" idx="11"/>
          </p:nvPr>
        </p:nvSpPr>
        <p:spPr/>
        <p:txBody>
          <a:bodyPr/>
          <a:lstStyle/>
          <a:p>
            <a:fld id="{AD517E1E-F0CF-4F7C-B103-983A66F10163}"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42231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10</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328724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11</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579750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12</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02365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13</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368347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14</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619574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https://www.v7labs.com/blog/neural-networks-activation-functions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15</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552132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16</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4286617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17</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476632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18</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726465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19</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81000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 CNN layers we have seen so far, such as convolutional layers and pooling layers typically reduce (</a:t>
            </a:r>
            <a:r>
              <a:rPr lang="en-US" sz="1200" b="0" i="0" kern="1200" dirty="0" err="1" smtClean="0">
                <a:solidFill>
                  <a:schemeClr val="tx1"/>
                </a:solidFill>
                <a:effectLst/>
                <a:latin typeface="+mn-lt"/>
                <a:ea typeface="+mn-ea"/>
                <a:cs typeface="+mn-cs"/>
              </a:rPr>
              <a:t>downsample</a:t>
            </a:r>
            <a:r>
              <a:rPr lang="en-US" sz="1200" b="0" i="0" kern="1200" dirty="0" smtClean="0">
                <a:solidFill>
                  <a:schemeClr val="tx1"/>
                </a:solidFill>
                <a:effectLst/>
                <a:latin typeface="+mn-lt"/>
                <a:ea typeface="+mn-ea"/>
                <a:cs typeface="+mn-cs"/>
              </a:rPr>
              <a:t>) the spatial dimensions (height and width) of the input, or keep them unchanged. In semantic segmentation that classifies at pixel-level, it will be convenient if the spatial dimensions of the input and output are the same. For example, the channel dimension at one output pixel can hold the classification results for the input pixel at the same spatial position.</a:t>
            </a:r>
          </a:p>
          <a:p>
            <a:r>
              <a:rPr lang="en-US" sz="1200" b="0" i="0" kern="1200" dirty="0" smtClean="0">
                <a:solidFill>
                  <a:schemeClr val="tx1"/>
                </a:solidFill>
                <a:effectLst/>
                <a:latin typeface="+mn-lt"/>
                <a:ea typeface="+mn-ea"/>
                <a:cs typeface="+mn-cs"/>
              </a:rPr>
              <a:t>To achieve this, especially after the spatial dimensions are reduced by CNN layers, we can use another type of CNN layers that can increase (up sample) the spatial dimensions of intermediate feature maps. In this section, we will introduce </a:t>
            </a:r>
            <a:r>
              <a:rPr lang="en-US" sz="1200" b="0" i="1" kern="1200" dirty="0" smtClean="0">
                <a:solidFill>
                  <a:schemeClr val="tx1"/>
                </a:solidFill>
                <a:effectLst/>
                <a:latin typeface="+mn-lt"/>
                <a:ea typeface="+mn-ea"/>
                <a:cs typeface="+mn-cs"/>
              </a:rPr>
              <a:t>transposed convolution</a:t>
            </a:r>
            <a:r>
              <a:rPr lang="en-US" sz="1200" b="0" i="0" kern="1200" dirty="0" smtClean="0">
                <a:solidFill>
                  <a:schemeClr val="tx1"/>
                </a:solidFill>
                <a:effectLst/>
                <a:latin typeface="+mn-lt"/>
                <a:ea typeface="+mn-ea"/>
                <a:cs typeface="+mn-cs"/>
              </a:rPr>
              <a:t>, which is also called </a:t>
            </a:r>
            <a:r>
              <a:rPr lang="en-US" sz="1200" b="0" i="1" kern="1200" dirty="0" smtClean="0">
                <a:solidFill>
                  <a:schemeClr val="tx1"/>
                </a:solidFill>
                <a:effectLst/>
                <a:latin typeface="+mn-lt"/>
                <a:ea typeface="+mn-ea"/>
                <a:cs typeface="+mn-cs"/>
              </a:rPr>
              <a:t>fractionally-</a:t>
            </a:r>
            <a:r>
              <a:rPr lang="en-US" sz="1200" b="0" i="1" kern="1200" dirty="0" err="1" smtClean="0">
                <a:solidFill>
                  <a:schemeClr val="tx1"/>
                </a:solidFill>
                <a:effectLst/>
                <a:latin typeface="+mn-lt"/>
                <a:ea typeface="+mn-ea"/>
                <a:cs typeface="+mn-cs"/>
              </a:rPr>
              <a:t>strided</a:t>
            </a:r>
            <a:r>
              <a:rPr lang="en-US" sz="1200" b="0" i="1" kern="1200" dirty="0" smtClean="0">
                <a:solidFill>
                  <a:schemeClr val="tx1"/>
                </a:solidFill>
                <a:effectLst/>
                <a:latin typeface="+mn-lt"/>
                <a:ea typeface="+mn-ea"/>
                <a:cs typeface="+mn-cs"/>
              </a:rPr>
              <a:t> convolution</a:t>
            </a:r>
            <a:r>
              <a:rPr lang="en-US" sz="1200" b="0" i="0" kern="1200" dirty="0" smtClean="0">
                <a:solidFill>
                  <a:schemeClr val="tx1"/>
                </a:solidFill>
                <a:effectLst/>
                <a:latin typeface="+mn-lt"/>
                <a:ea typeface="+mn-ea"/>
                <a:cs typeface="+mn-cs"/>
              </a:rPr>
              <a:t> for reversing down sampling operations by the convolution.</a:t>
            </a:r>
          </a:p>
          <a:p>
            <a:endParaRPr lang="en-US" dirty="0"/>
          </a:p>
        </p:txBody>
      </p:sp>
      <p:sp>
        <p:nvSpPr>
          <p:cNvPr id="4" name="Slide Number Placeholder 3"/>
          <p:cNvSpPr>
            <a:spLocks noGrp="1"/>
          </p:cNvSpPr>
          <p:nvPr>
            <p:ph type="sldNum" sz="quarter" idx="10"/>
          </p:nvPr>
        </p:nvSpPr>
        <p:spPr/>
        <p:txBody>
          <a:bodyPr/>
          <a:lstStyle/>
          <a:p>
            <a:fld id="{19D7AD53-0ED6-497C-80FF-D881949B937B}" type="slidenum">
              <a:rPr lang="en-US" smtClean="0"/>
              <a:t>2</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260594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20</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480029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21</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521639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22</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828473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23</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426648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24</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59537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25</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867703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26</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967213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27</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4171700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28</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893613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29</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426296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7AD53-0ED6-497C-80FF-D881949B937B}" type="slidenum">
              <a:rPr lang="en-US" smtClean="0"/>
              <a:t>3</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339750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30</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184315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31</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023023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32</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095926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33</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9244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34</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223338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35</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12635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36</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547447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37</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85184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38</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180649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39</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31386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9D7AD53-0ED6-497C-80FF-D881949B937B}" type="slidenum">
              <a:rPr lang="en-US" smtClean="0"/>
              <a:t>4</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228990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40</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4437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41</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4792461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42</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838278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43</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554301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44</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937635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45</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782235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46</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342752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https://towardsdatascience.com/optimizers-for-training-neural-network-59450d71caf6</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47</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826825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48</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729177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49</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08836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6164476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50</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284418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51</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6931732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52</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5012763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53</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759086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54</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0939347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55</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772489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56</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8521519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57</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219238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58</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8110256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59</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47104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672621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60</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851180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61</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1294282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62</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5917039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63</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652847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64</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781461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65</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275629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66</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3753877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67</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23622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68</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097937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69</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41682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19D7AD53-0ED6-497C-80FF-D881949B937B}" type="slidenum">
              <a:rPr lang="en-US" smtClean="0"/>
              <a:t>7</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8022720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70</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080867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71</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10175204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72</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6132726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73</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2788210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https://towardsdatascience.com/understanding-and-calculating-the-number-of-parameters-in-convolution-neural-networks-cnns-fc88790d530d</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74</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3399432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8</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42836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we wanted to reverse this process, we’d need the inverse mathematical operation so that 9 values are generated from each pixel we input. Afterward, we traverse the output image with a stride of 2. This would be a deconvolution.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D7AD53-0ED6-497C-80FF-D881949B937B}" type="slidenum">
              <a:rPr lang="en-US" smtClean="0"/>
              <a:t>9</a:t>
            </a:fld>
            <a:endParaRPr lang="en-US"/>
          </a:p>
        </p:txBody>
      </p:sp>
      <p:sp>
        <p:nvSpPr>
          <p:cNvPr id="5" name="Date Placeholder 4"/>
          <p:cNvSpPr>
            <a:spLocks noGrp="1"/>
          </p:cNvSpPr>
          <p:nvPr>
            <p:ph type="dt" idx="11"/>
          </p:nvPr>
        </p:nvSpPr>
        <p:spPr/>
        <p:txBody>
          <a:bodyPr/>
          <a:lstStyle/>
          <a:p>
            <a:fld id="{299D32CB-0E6F-4823-9446-D78D31F7502B}" type="datetime1">
              <a:rPr lang="en-GB" smtClean="0"/>
              <a:t>26/11/2021</a:t>
            </a:fld>
            <a:endParaRPr lang="en-GB"/>
          </a:p>
        </p:txBody>
      </p:sp>
      <p:sp>
        <p:nvSpPr>
          <p:cNvPr id="6" name="Header Placeholder 5"/>
          <p:cNvSpPr>
            <a:spLocks noGrp="1"/>
          </p:cNvSpPr>
          <p:nvPr>
            <p:ph type="hdr" sz="quarter" idx="12"/>
          </p:nvPr>
        </p:nvSpPr>
        <p:spPr/>
        <p:txBody>
          <a:bodyPr/>
          <a:lstStyle/>
          <a:p>
            <a:endParaRPr lang="en-GB"/>
          </a:p>
        </p:txBody>
      </p:sp>
    </p:spTree>
    <p:extLst>
      <p:ext uri="{BB962C8B-B14F-4D97-AF65-F5344CB8AC3E}">
        <p14:creationId xmlns:p14="http://schemas.microsoft.com/office/powerpoint/2010/main" val="2801687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E4D3E1B-CC85-422C-9295-3C3B1AE48779}" type="datetime1">
              <a:rPr lang="en-GB" smtClean="0"/>
              <a:t>26/11/2021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2727227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616F68D-DD4C-4D03-9744-E017D9FDD714}" type="datetime1">
              <a:rPr lang="en-GB" smtClean="0"/>
              <a:t>26/11/2021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240538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6A8CA3F-3F22-4D03-AFD4-09FD2FD12642}" type="datetime1">
              <a:rPr lang="en-GB" smtClean="0"/>
              <a:t>26/11/2021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233982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7679778-818E-4C88-889E-61C6F2D24ED3}" type="datetime1">
              <a:rPr lang="en-GB" smtClean="0"/>
              <a:t>26/11/2021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3457682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3D823-F128-4DC9-B46B-2B5CE288BE52}" type="datetime1">
              <a:rPr lang="en-GB" smtClean="0"/>
              <a:t>26/11/2021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2476971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D0E19FD-55F6-47AA-BFAF-8DB4095AF635}" type="datetime1">
              <a:rPr lang="en-GB" smtClean="0"/>
              <a:t>26/11/2021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2048685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EA7FA05-CC1C-45F5-BD41-AD5479AA889D}" type="datetime1">
              <a:rPr lang="en-GB" smtClean="0"/>
              <a:t>26/11/2021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2865064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53815E7-4F75-4EE8-8E7E-9CAC17D912F1}" type="datetime1">
              <a:rPr lang="en-GB" smtClean="0"/>
              <a:t>26/11/2021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4130451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7A223D-74B4-4F82-83B5-A815743CEA86}" type="datetime1">
              <a:rPr lang="en-GB" smtClean="0"/>
              <a:t>26/11/2021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2091530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BFEFE6-D14C-40D4-8C2A-652BB79B7488}" type="datetime1">
              <a:rPr lang="en-GB" smtClean="0"/>
              <a:t>26/11/2021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1443124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0F0FE6-4BCD-47F5-BA87-EE591FAB88CC}" type="datetime1">
              <a:rPr lang="en-GB" smtClean="0"/>
              <a:t>26/11/2021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CE83504-1FE9-43C6-BCF6-0CE5289F47BD}" type="slidenum">
              <a:rPr lang="en-GB" smtClean="0"/>
              <a:t>‹#›</a:t>
            </a:fld>
            <a:endParaRPr lang="en-GB"/>
          </a:p>
        </p:txBody>
      </p:sp>
    </p:spTree>
    <p:extLst>
      <p:ext uri="{BB962C8B-B14F-4D97-AF65-F5344CB8AC3E}">
        <p14:creationId xmlns:p14="http://schemas.microsoft.com/office/powerpoint/2010/main" val="1909697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24621E-8D50-43BC-94D0-3E1498725704}" type="datetime1">
              <a:rPr lang="en-GB" smtClean="0"/>
              <a:t>26/11/2021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83504-1FE9-43C6-BCF6-0CE5289F47BD}" type="slidenum">
              <a:rPr lang="en-GB" smtClean="0"/>
              <a:t>‹#›</a:t>
            </a:fld>
            <a:endParaRPr lang="en-GB"/>
          </a:p>
        </p:txBody>
      </p:sp>
    </p:spTree>
    <p:extLst>
      <p:ext uri="{BB962C8B-B14F-4D97-AF65-F5344CB8AC3E}">
        <p14:creationId xmlns:p14="http://schemas.microsoft.com/office/powerpoint/2010/main" val="1898808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25691" y="339692"/>
            <a:ext cx="12066309" cy="2554545"/>
          </a:xfrm>
          <a:prstGeom prst="rect">
            <a:avLst/>
          </a:prstGeom>
        </p:spPr>
        <p:txBody>
          <a:bodyPr wrap="square">
            <a:spAutoFit/>
          </a:bodyPr>
          <a:lstStyle/>
          <a:p>
            <a:pPr algn="ctr"/>
            <a:endParaRPr lang="en-US" sz="4000" dirty="0" smtClean="0"/>
          </a:p>
          <a:p>
            <a:pPr algn="ctr"/>
            <a:endParaRPr lang="en-US" sz="4000" dirty="0">
              <a:latin typeface="Palatino Linotype" panose="02040502050505030304" pitchFamily="18" charset="0"/>
              <a:ea typeface="+mj-ea"/>
              <a:cs typeface="+mj-cs"/>
            </a:endParaRPr>
          </a:p>
          <a:p>
            <a:pPr algn="ctr"/>
            <a:r>
              <a:rPr lang="en-US" sz="4000" b="1" dirty="0" smtClean="0">
                <a:latin typeface="Palatino Linotype" panose="02040502050505030304" pitchFamily="18" charset="0"/>
                <a:ea typeface="+mj-ea"/>
                <a:cs typeface="+mj-cs"/>
              </a:rPr>
              <a:t>OVERVIEW OF  CNN</a:t>
            </a:r>
          </a:p>
          <a:p>
            <a:pPr algn="ctr"/>
            <a:r>
              <a:rPr lang="en-US" sz="2800" dirty="0" smtClean="0"/>
              <a:t/>
            </a:r>
            <a:br>
              <a:rPr lang="en-US" sz="2800" dirty="0" smtClean="0"/>
            </a:br>
            <a:endParaRPr lang="en-US" sz="1200" dirty="0">
              <a:latin typeface="Palatino Linotype" panose="02040502050505030304" pitchFamily="18" charset="0"/>
              <a:ea typeface="+mj-ea"/>
              <a:cs typeface="+mj-cs"/>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3333" t="27962" r="19048" b="14832"/>
          <a:stretch/>
        </p:blipFill>
        <p:spPr>
          <a:xfrm>
            <a:off x="3012241" y="2307772"/>
            <a:ext cx="6293208" cy="4252686"/>
          </a:xfrm>
          <a:prstGeom prst="rect">
            <a:avLst/>
          </a:prstGeom>
        </p:spPr>
      </p:pic>
    </p:spTree>
    <p:extLst>
      <p:ext uri="{BB962C8B-B14F-4D97-AF65-F5344CB8AC3E}">
        <p14:creationId xmlns:p14="http://schemas.microsoft.com/office/powerpoint/2010/main" val="498797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Cont.</a:t>
            </a: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5575" y="660688"/>
            <a:ext cx="12036425" cy="4431983"/>
          </a:xfrm>
          <a:prstGeom prst="rect">
            <a:avLst/>
          </a:prstGeom>
        </p:spPr>
        <p:txBody>
          <a:bodyPr wrap="square">
            <a:spAutoFit/>
          </a:bodyPr>
          <a:lstStyle/>
          <a:p>
            <a:endParaRPr lang="en-US" dirty="0">
              <a:solidFill>
                <a:srgbClr val="051E50"/>
              </a:solidFill>
              <a:latin typeface="proxima-nova"/>
            </a:endParaRPr>
          </a:p>
          <a:p>
            <a:r>
              <a:rPr lang="en-US" sz="2400" b="1" dirty="0"/>
              <a:t>There are three parameters that control the size of an output volume</a:t>
            </a:r>
          </a:p>
          <a:p>
            <a:pPr marL="342900" indent="-342900">
              <a:buFont typeface="Arial" panose="020B0604020202020204" pitchFamily="34" charset="0"/>
              <a:buChar char="•"/>
            </a:pPr>
            <a:r>
              <a:rPr lang="en-US" sz="2400" b="1" dirty="0"/>
              <a:t>Depth :</a:t>
            </a:r>
            <a:r>
              <a:rPr lang="en-US" sz="2400" dirty="0">
                <a:solidFill>
                  <a:srgbClr val="051E50"/>
                </a:solidFill>
                <a:latin typeface="proxima-nova"/>
              </a:rPr>
              <a:t> </a:t>
            </a:r>
            <a:r>
              <a:rPr lang="en-US" sz="2400" dirty="0"/>
              <a:t>Controls the number of neurons (filters that are “looking at” the same (x, y) location of the input is called the </a:t>
            </a:r>
            <a:r>
              <a:rPr lang="en-US" sz="2400" b="1" dirty="0"/>
              <a:t>depth </a:t>
            </a:r>
            <a:r>
              <a:rPr lang="en-US" sz="2400" b="1" dirty="0" smtClean="0"/>
              <a:t>column </a:t>
            </a:r>
            <a:r>
              <a:rPr lang="en-US" sz="2400" dirty="0">
                <a:solidFill>
                  <a:srgbClr val="051E50"/>
                </a:solidFill>
                <a:latin typeface="proxima-nova"/>
              </a:rPr>
              <a:t>)</a:t>
            </a:r>
          </a:p>
          <a:p>
            <a:pPr marL="342900" indent="-342900">
              <a:buFont typeface="Arial" panose="020B0604020202020204" pitchFamily="34" charset="0"/>
              <a:buChar char="•"/>
            </a:pPr>
            <a:r>
              <a:rPr lang="en-US" sz="2400" b="1" dirty="0"/>
              <a:t>Stride</a:t>
            </a:r>
            <a:r>
              <a:rPr lang="en-US" sz="2400" b="1" dirty="0" smtClean="0"/>
              <a:t>: </a:t>
            </a:r>
            <a:r>
              <a:rPr lang="en-US" sz="2400" dirty="0" smtClean="0"/>
              <a:t>A convolution </a:t>
            </a:r>
            <a:r>
              <a:rPr lang="en-US" sz="2400" dirty="0"/>
              <a:t>operation a step of one pixel each </a:t>
            </a:r>
            <a:r>
              <a:rPr lang="en-US" sz="2400" dirty="0" smtClean="0"/>
              <a:t>time as </a:t>
            </a:r>
            <a:r>
              <a:rPr lang="en-US" sz="2400" dirty="0"/>
              <a:t>“sliding” a small matrix across a large matrix, stopping at each coordinate, computing an element-wise multiplication and sum, then storing the output</a:t>
            </a:r>
            <a:r>
              <a:rPr lang="en-US" sz="2400" dirty="0" smtClean="0"/>
              <a:t>. (L</a:t>
            </a:r>
            <a:r>
              <a:rPr lang="en-US" sz="2400" i="1" dirty="0" smtClean="0"/>
              <a:t>eft-to-right</a:t>
            </a:r>
            <a:r>
              <a:rPr lang="en-US" sz="2400" dirty="0"/>
              <a:t> and </a:t>
            </a:r>
            <a:r>
              <a:rPr lang="en-US" sz="2400" i="1" dirty="0" smtClean="0"/>
              <a:t>top-to-bottom</a:t>
            </a:r>
            <a:r>
              <a:rPr lang="en-US" sz="2400" dirty="0" smtClean="0"/>
              <a:t>)</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endParaRPr lang="en-US" sz="2400" dirty="0"/>
          </a:p>
          <a:p>
            <a:pPr marL="342900" indent="-342900">
              <a:buFont typeface="Arial" panose="020B0604020202020204" pitchFamily="34" charset="0"/>
              <a:buChar char="•"/>
            </a:pPr>
            <a:r>
              <a:rPr lang="en-US" sz="2400" b="1" dirty="0"/>
              <a:t>Zero-padding</a:t>
            </a:r>
            <a:r>
              <a:rPr lang="en-US" sz="2400" b="1" dirty="0" smtClean="0"/>
              <a:t>: </a:t>
            </a:r>
            <a:r>
              <a:rPr lang="en-US" sz="2400" dirty="0"/>
              <a:t>Padding helps us preserve spatial dimensions</a:t>
            </a:r>
          </a:p>
        </p:txBody>
      </p:sp>
      <p:pic>
        <p:nvPicPr>
          <p:cNvPr id="8194" name="Picture 2" descr="https://929687.smushcdn.com/2407837/wp-content/uploads/2021/05/table1.png?size=500x188&amp;lossy=1&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511" y="2892616"/>
            <a:ext cx="2409825" cy="9048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929687.smushcdn.com/2407837/wp-content/uploads/2021/05/table2.png?size=400x121&amp;lossy=1&amp;strip=1&amp;web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8511" y="3812563"/>
            <a:ext cx="1924050" cy="5810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419584" y="3119432"/>
            <a:ext cx="663471" cy="1200329"/>
          </a:xfrm>
          <a:prstGeom prst="rect">
            <a:avLst/>
          </a:prstGeom>
        </p:spPr>
        <p:txBody>
          <a:bodyPr wrap="square">
            <a:spAutoFit/>
          </a:bodyPr>
          <a:lstStyle/>
          <a:p>
            <a:r>
              <a:rPr lang="en-US" b="1" dirty="0"/>
              <a:t>S =1</a:t>
            </a:r>
          </a:p>
          <a:p>
            <a:endParaRPr lang="en-US" b="1" dirty="0" smtClean="0"/>
          </a:p>
          <a:p>
            <a:endParaRPr lang="en-US" b="1" dirty="0" smtClean="0"/>
          </a:p>
          <a:p>
            <a:r>
              <a:rPr lang="en-US" b="1" dirty="0" smtClean="0"/>
              <a:t>S </a:t>
            </a:r>
            <a:r>
              <a:rPr lang="en-US" b="1" dirty="0"/>
              <a:t>=2</a:t>
            </a:r>
          </a:p>
        </p:txBody>
      </p:sp>
      <p:pic>
        <p:nvPicPr>
          <p:cNvPr id="8198" name="Picture 6" descr="https://929687.smushcdn.com/2407837/wp-content/uploads/2021/05/table3.png?size=600x374&amp;lossy=1&amp;strip=1&amp;webp=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2273" y="4754423"/>
            <a:ext cx="3162300" cy="197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495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Cont.</a:t>
            </a: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0" y="1424363"/>
            <a:ext cx="11850356" cy="3416320"/>
          </a:xfrm>
          <a:prstGeom prst="rect">
            <a:avLst/>
          </a:prstGeom>
        </p:spPr>
        <p:txBody>
          <a:bodyPr wrap="square">
            <a:spAutoFit/>
          </a:bodyPr>
          <a:lstStyle/>
          <a:p>
            <a:pPr algn="ctr"/>
            <a:r>
              <a:rPr lang="en-US" sz="2400" b="1" dirty="0" smtClean="0"/>
              <a:t>Conv output = (</a:t>
            </a:r>
            <a:r>
              <a:rPr lang="pl-PL" sz="2400" b="1" dirty="0" smtClean="0"/>
              <a:t>W</a:t>
            </a:r>
            <a:r>
              <a:rPr lang="pl-PL" sz="2400" b="1" dirty="0"/>
              <a:t> − F + 2P) / S) + </a:t>
            </a:r>
            <a:r>
              <a:rPr lang="pl-PL" sz="2400" b="1" dirty="0" smtClean="0"/>
              <a:t>1</a:t>
            </a:r>
            <a:endParaRPr lang="en-US" sz="2400" b="1" dirty="0" smtClean="0"/>
          </a:p>
          <a:p>
            <a:pPr algn="ctr"/>
            <a:endParaRPr lang="en-US" sz="2400" b="1" dirty="0" smtClean="0"/>
          </a:p>
          <a:p>
            <a:pPr algn="ctr"/>
            <a:r>
              <a:rPr lang="en-US" sz="2400" dirty="0"/>
              <a:t>Where ‘W’ is input size, ‘F’ is filter or kernel size , </a:t>
            </a:r>
            <a:r>
              <a:rPr lang="en-US" sz="2400" dirty="0" smtClean="0"/>
              <a:t>‘P’ </a:t>
            </a:r>
            <a:r>
              <a:rPr lang="en-US" sz="2400" dirty="0"/>
              <a:t>is padding and </a:t>
            </a:r>
            <a:r>
              <a:rPr lang="en-US" sz="2400" dirty="0" smtClean="0"/>
              <a:t>‘S’ </a:t>
            </a:r>
            <a:r>
              <a:rPr lang="en-US" sz="2400" dirty="0"/>
              <a:t>is stride</a:t>
            </a:r>
            <a:r>
              <a:rPr lang="en-US" sz="2400" dirty="0" smtClean="0"/>
              <a:t>.</a:t>
            </a:r>
          </a:p>
          <a:p>
            <a:pPr algn="ctr"/>
            <a:endParaRPr lang="en-US" sz="2400" dirty="0" smtClean="0"/>
          </a:p>
          <a:p>
            <a:pPr marL="342900" indent="-342900">
              <a:buFont typeface="Arial" panose="020B0604020202020204" pitchFamily="34" charset="0"/>
              <a:buChar char="•"/>
            </a:pPr>
            <a:r>
              <a:rPr lang="en-US" sz="2400" dirty="0"/>
              <a:t>If it is </a:t>
            </a:r>
            <a:r>
              <a:rPr lang="en-US" sz="2400" i="1" dirty="0"/>
              <a:t>not </a:t>
            </a:r>
            <a:r>
              <a:rPr lang="en-US" sz="2400" dirty="0"/>
              <a:t>an integer, then the strides are set incorrectly, and the neurons cannot be tiled such that they fit across the input volume in a symmetric </a:t>
            </a:r>
            <a:r>
              <a:rPr lang="en-US" sz="2400" dirty="0" smtClean="0"/>
              <a:t>way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i="1" dirty="0" smtClean="0"/>
              <a:t>CNN accept input as = </a:t>
            </a:r>
            <a:r>
              <a:rPr lang="en-US" sz="2400" i="1" dirty="0" err="1" smtClean="0"/>
              <a:t>W</a:t>
            </a:r>
            <a:r>
              <a:rPr lang="en-US" sz="2400" i="1" baseline="-25000" dirty="0" err="1" smtClean="0"/>
              <a:t>input</a:t>
            </a:r>
            <a:r>
              <a:rPr lang="en-US" sz="2400" i="1" dirty="0" err="1" smtClean="0"/>
              <a:t>×H</a:t>
            </a:r>
            <a:r>
              <a:rPr lang="en-US" sz="2400" i="1" baseline="-25000" dirty="0" err="1" smtClean="0"/>
              <a:t>input</a:t>
            </a:r>
            <a:r>
              <a:rPr lang="en-US" sz="2400" i="1" dirty="0" err="1" smtClean="0"/>
              <a:t>×D</a:t>
            </a:r>
            <a:r>
              <a:rPr lang="en-US" sz="2400" i="1" baseline="-25000" dirty="0" err="1" smtClean="0"/>
              <a:t>inpu</a:t>
            </a:r>
            <a:endParaRPr lang="en-US" sz="2400" dirty="0"/>
          </a:p>
        </p:txBody>
      </p:sp>
    </p:spTree>
    <p:extLst>
      <p:ext uri="{BB962C8B-B14F-4D97-AF65-F5344CB8AC3E}">
        <p14:creationId xmlns:p14="http://schemas.microsoft.com/office/powerpoint/2010/main" val="2550445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Fully-connected layer</a:t>
            </a: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5574" y="813088"/>
            <a:ext cx="12036426" cy="830997"/>
          </a:xfrm>
          <a:prstGeom prst="rect">
            <a:avLst/>
          </a:prstGeom>
        </p:spPr>
        <p:txBody>
          <a:bodyPr wrap="square">
            <a:spAutoFit/>
          </a:bodyPr>
          <a:lstStyle/>
          <a:p>
            <a:r>
              <a:rPr lang="en-US" sz="2400" dirty="0"/>
              <a:t>Fully-connected layers, also known as linear layers, connect every input neuron to every output neuron and are commonly used in neural networks.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694" t="21122" r="8461" b="5591"/>
          <a:stretch/>
        </p:blipFill>
        <p:spPr>
          <a:xfrm>
            <a:off x="6898064" y="1562604"/>
            <a:ext cx="5214796" cy="4146489"/>
          </a:xfrm>
          <a:prstGeom prst="rect">
            <a:avLst/>
          </a:prstGeom>
        </p:spPr>
      </p:pic>
      <p:sp>
        <p:nvSpPr>
          <p:cNvPr id="7" name="Rectangle 6"/>
          <p:cNvSpPr/>
          <p:nvPr/>
        </p:nvSpPr>
        <p:spPr>
          <a:xfrm>
            <a:off x="155574" y="1938218"/>
            <a:ext cx="5131650" cy="830997"/>
          </a:xfrm>
          <a:prstGeom prst="rect">
            <a:avLst/>
          </a:prstGeom>
        </p:spPr>
        <p:txBody>
          <a:bodyPr wrap="square">
            <a:spAutoFit/>
          </a:bodyPr>
          <a:lstStyle/>
          <a:p>
            <a:pPr marL="342900" indent="-342900">
              <a:buFont typeface="Arial" panose="020B0604020202020204" pitchFamily="34" charset="0"/>
              <a:buChar char="•"/>
            </a:pPr>
            <a:r>
              <a:rPr lang="en-US" sz="2400" dirty="0" smtClean="0"/>
              <a:t>A </a:t>
            </a:r>
            <a:r>
              <a:rPr lang="en-US" sz="2400" dirty="0"/>
              <a:t>small fully-connected layer with four input and eight output neurons.</a:t>
            </a:r>
          </a:p>
        </p:txBody>
      </p:sp>
    </p:spTree>
    <p:extLst>
      <p:ext uri="{BB962C8B-B14F-4D97-AF65-F5344CB8AC3E}">
        <p14:creationId xmlns:p14="http://schemas.microsoft.com/office/powerpoint/2010/main" val="2631166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Pooling Layer:</a:t>
            </a: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77787" y="759622"/>
            <a:ext cx="12036426" cy="2308324"/>
          </a:xfrm>
          <a:prstGeom prst="rect">
            <a:avLst/>
          </a:prstGeom>
        </p:spPr>
        <p:txBody>
          <a:bodyPr wrap="square">
            <a:spAutoFit/>
          </a:bodyPr>
          <a:lstStyle/>
          <a:p>
            <a:r>
              <a:rPr lang="en-US" sz="2400" b="1" dirty="0"/>
              <a:t>Pooling layers execute some kind of down-sample </a:t>
            </a:r>
            <a:r>
              <a:rPr lang="en-US" sz="2400" b="1" dirty="0" smtClean="0"/>
              <a:t>operations.</a:t>
            </a:r>
          </a:p>
          <a:p>
            <a:endParaRPr lang="en-US" sz="2400" b="1" dirty="0" smtClean="0"/>
          </a:p>
          <a:p>
            <a:pPr marL="342900" indent="-342900">
              <a:buFont typeface="Arial" panose="020B0604020202020204" pitchFamily="34" charset="0"/>
              <a:buChar char="•"/>
            </a:pPr>
            <a:r>
              <a:rPr lang="en-US" sz="2400" b="1" dirty="0"/>
              <a:t>Max pooling</a:t>
            </a:r>
            <a:r>
              <a:rPr lang="en-US" sz="2400" dirty="0"/>
              <a:t>: The maximum pixel value of the batch is selected.</a:t>
            </a:r>
          </a:p>
          <a:p>
            <a:pPr marL="342900" indent="-342900">
              <a:buFont typeface="Arial" panose="020B0604020202020204" pitchFamily="34" charset="0"/>
              <a:buChar char="•"/>
            </a:pPr>
            <a:r>
              <a:rPr lang="en-US" sz="2400" b="1" dirty="0"/>
              <a:t>Min pooling</a:t>
            </a:r>
            <a:r>
              <a:rPr lang="en-US" sz="2400" dirty="0"/>
              <a:t>: The minimum pixel value of the batch is selected.</a:t>
            </a:r>
          </a:p>
          <a:p>
            <a:pPr marL="342900" indent="-342900">
              <a:buFont typeface="Arial" panose="020B0604020202020204" pitchFamily="34" charset="0"/>
              <a:buChar char="•"/>
            </a:pPr>
            <a:r>
              <a:rPr lang="en-US" sz="2400" b="1" dirty="0"/>
              <a:t>Average pooling</a:t>
            </a:r>
            <a:r>
              <a:rPr lang="en-US" sz="2400" dirty="0"/>
              <a:t>: The average value of all the pixels in the batch is selected.</a:t>
            </a:r>
          </a:p>
          <a:p>
            <a:pPr marL="342900" indent="-342900">
              <a:buFont typeface="Arial" panose="020B0604020202020204" pitchFamily="34" charset="0"/>
              <a:buChar char="•"/>
            </a:pPr>
            <a:endParaRPr lang="en-US" sz="2400" dirty="0"/>
          </a:p>
        </p:txBody>
      </p:sp>
      <p:pic>
        <p:nvPicPr>
          <p:cNvPr id="12292" name="Picture 4" descr="Maxpooling example of a 4 x 4 x 1 image, with kernel size k = 2, orizontal and vertical stride s = 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3483335"/>
            <a:ext cx="69342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7704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Normalization Layer</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77787" y="759622"/>
            <a:ext cx="12036426" cy="2677656"/>
          </a:xfrm>
          <a:prstGeom prst="rect">
            <a:avLst/>
          </a:prstGeom>
        </p:spPr>
        <p:txBody>
          <a:bodyPr wrap="square">
            <a:spAutoFit/>
          </a:bodyPr>
          <a:lstStyle/>
          <a:p>
            <a:r>
              <a:rPr lang="en-US" sz="2400" b="1" dirty="0"/>
              <a:t>Normalization is a pre-processing technique used to standardize </a:t>
            </a:r>
            <a:r>
              <a:rPr lang="en-US" sz="2400" b="1" dirty="0" smtClean="0"/>
              <a:t>data.</a:t>
            </a:r>
          </a:p>
          <a:p>
            <a:endParaRPr lang="en-US" sz="2400" b="1" dirty="0" smtClean="0"/>
          </a:p>
          <a:p>
            <a:r>
              <a:rPr lang="en-US" sz="2400" b="1" dirty="0"/>
              <a:t>Batch Normalization(BN</a:t>
            </a:r>
            <a:r>
              <a:rPr lang="en-US" sz="2400" b="1" dirty="0" smtClean="0"/>
              <a:t>):</a:t>
            </a:r>
          </a:p>
          <a:p>
            <a:endParaRPr lang="en-US" sz="2400" b="1" dirty="0" smtClean="0"/>
          </a:p>
          <a:p>
            <a:pPr marL="342900" indent="-342900">
              <a:buFont typeface="Arial" panose="020B0604020202020204" pitchFamily="34" charset="0"/>
              <a:buChar char="•"/>
            </a:pPr>
            <a:r>
              <a:rPr lang="en-US" sz="2400" dirty="0"/>
              <a:t>BN layer transforms each input in the current mini-batch by subtracting the input mean in the current mini-batch and dividing it by the standard deviation.</a:t>
            </a:r>
          </a:p>
          <a:p>
            <a:endParaRPr lang="en-US" sz="2400" dirty="0"/>
          </a:p>
        </p:txBody>
      </p:sp>
      <p:pic>
        <p:nvPicPr>
          <p:cNvPr id="1026" name="Picture 2" descr="Batch Normalization. Batch Normalization | by Romain Bouges | unpackAI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 r="8248"/>
          <a:stretch/>
        </p:blipFill>
        <p:spPr bwMode="auto">
          <a:xfrm>
            <a:off x="7899662" y="3128564"/>
            <a:ext cx="4025638" cy="329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3830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Activation </a:t>
            </a:r>
            <a:r>
              <a:rPr lang="en-US" sz="4000" dirty="0">
                <a:latin typeface="Palatino Linotype" panose="02040502050505030304" pitchFamily="18" charset="0"/>
              </a:rPr>
              <a:t>Layers</a:t>
            </a:r>
            <a:br>
              <a:rPr lang="en-US" sz="4000" dirty="0">
                <a:latin typeface="Palatino Linotype" panose="02040502050505030304" pitchFamily="18" charset="0"/>
              </a:rPr>
            </a:br>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5574" y="813088"/>
            <a:ext cx="11694781" cy="3416320"/>
          </a:xfrm>
          <a:prstGeom prst="rect">
            <a:avLst/>
          </a:prstGeom>
        </p:spPr>
        <p:txBody>
          <a:bodyPr wrap="square">
            <a:spAutoFit/>
          </a:bodyPr>
          <a:lstStyle/>
          <a:p>
            <a:r>
              <a:rPr lang="en-US" sz="2400" b="1" dirty="0"/>
              <a:t>After each CONV  layer in a CNN, we apply a nonlinear activation function, such as </a:t>
            </a:r>
            <a:r>
              <a:rPr lang="en-US" sz="2400" b="1" dirty="0" err="1"/>
              <a:t>ReLU</a:t>
            </a:r>
            <a:r>
              <a:rPr lang="en-US" sz="2400" b="1" dirty="0"/>
              <a:t>, ELU, or any of the other Leaky </a:t>
            </a:r>
            <a:r>
              <a:rPr lang="en-US" sz="2400" b="1" dirty="0" err="1"/>
              <a:t>ReLU</a:t>
            </a:r>
            <a:r>
              <a:rPr lang="en-US" sz="2400" b="1" dirty="0"/>
              <a:t> variants</a:t>
            </a:r>
          </a:p>
          <a:p>
            <a:endParaRPr lang="en-US" sz="2400" dirty="0"/>
          </a:p>
          <a:p>
            <a:pPr marL="342900" indent="-342900">
              <a:buFont typeface="Arial" panose="020B0604020202020204" pitchFamily="34" charset="0"/>
              <a:buChar char="•"/>
            </a:pPr>
            <a:r>
              <a:rPr lang="en-US" sz="2400" dirty="0"/>
              <a:t>Activation layers are not technically “layers” </a:t>
            </a:r>
            <a:r>
              <a:rPr lang="en-US" sz="2400" dirty="0" smtClean="0"/>
              <a:t>due </a:t>
            </a:r>
            <a:r>
              <a:rPr lang="en-US" sz="2400" dirty="0"/>
              <a:t>to the fact that no parameters/weights are learned inside an activation </a:t>
            </a:r>
            <a:r>
              <a:rPr lang="en-US" sz="2400" dirty="0" smtClean="0"/>
              <a:t>layer</a:t>
            </a:r>
          </a:p>
          <a:p>
            <a:pPr marL="342900" indent="-342900">
              <a:buFont typeface="Arial" panose="020B0604020202020204" pitchFamily="34" charset="0"/>
              <a:buChar char="•"/>
            </a:pPr>
            <a:r>
              <a:rPr lang="en-US" sz="2400" dirty="0"/>
              <a:t>Since the activation function is applied in an element-wise manner, the output of an activation layer is always the same as the input </a:t>
            </a:r>
            <a:r>
              <a:rPr lang="en-US" sz="2400" dirty="0" smtClean="0"/>
              <a:t>dimension</a:t>
            </a:r>
          </a:p>
          <a:p>
            <a:pPr marL="342900" indent="-342900">
              <a:buFont typeface="Arial" panose="020B0604020202020204" pitchFamily="34" charset="0"/>
              <a:buChar char="•"/>
            </a:pPr>
            <a:r>
              <a:rPr lang="en-US" sz="2400" dirty="0" err="1"/>
              <a:t>ReLU</a:t>
            </a:r>
            <a:r>
              <a:rPr lang="en-US" sz="2400" dirty="0"/>
              <a:t> activation, max(0</a:t>
            </a:r>
            <a:r>
              <a:rPr lang="en-US" sz="2400" i="1" dirty="0"/>
              <a:t>, x</a:t>
            </a:r>
            <a:r>
              <a:rPr lang="en-US" sz="2400" dirty="0"/>
              <a:t>)</a:t>
            </a:r>
            <a:endParaRPr lang="en-US" sz="2400" dirty="0" smtClean="0"/>
          </a:p>
          <a:p>
            <a:pPr marL="342900" indent="-342900">
              <a:buFont typeface="Arial" panose="020B0604020202020204" pitchFamily="34" charset="0"/>
              <a:buChar char="•"/>
            </a:pPr>
            <a:endParaRPr lang="en-US" sz="2400" dirty="0"/>
          </a:p>
        </p:txBody>
      </p:sp>
      <p:pic>
        <p:nvPicPr>
          <p:cNvPr id="10242" name="Picture 2" descr="https://929687.smushcdn.com/2407837/wp-content/uploads/2021/05/relu_activation.png?size=700x359&amp;lossy=1&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458" y="3293317"/>
            <a:ext cx="3013022" cy="15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169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Types Activation Functions:</a:t>
            </a: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759826" cy="6001643"/>
          </a:xfrm>
          <a:prstGeom prst="rect">
            <a:avLst/>
          </a:prstGeom>
        </p:spPr>
        <p:txBody>
          <a:bodyPr wrap="square">
            <a:spAutoFit/>
          </a:bodyPr>
          <a:lstStyle/>
          <a:p>
            <a:r>
              <a:rPr lang="en-US" sz="2400" b="1" dirty="0"/>
              <a:t>3 Types of Neural Networks Activation </a:t>
            </a:r>
            <a:r>
              <a:rPr lang="en-US" sz="2400" b="1" dirty="0" smtClean="0"/>
              <a:t>Functions:-</a:t>
            </a:r>
          </a:p>
          <a:p>
            <a:r>
              <a:rPr lang="en-US" sz="2400" dirty="0" smtClean="0"/>
              <a:t> </a:t>
            </a:r>
            <a:r>
              <a:rPr lang="en-US" sz="2400" dirty="0"/>
              <a:t>Binary Step </a:t>
            </a:r>
            <a:r>
              <a:rPr lang="en-US" sz="2400" dirty="0" smtClean="0"/>
              <a:t>Function, Linear and Non-Linear </a:t>
            </a:r>
            <a:r>
              <a:rPr lang="en-US" sz="2400" dirty="0"/>
              <a:t>Activation </a:t>
            </a:r>
            <a:r>
              <a:rPr lang="en-US" sz="2400" dirty="0" smtClean="0"/>
              <a:t>Functions</a:t>
            </a:r>
            <a:endParaRPr lang="en-US" sz="2400" b="1" dirty="0"/>
          </a:p>
          <a:p>
            <a:r>
              <a:rPr lang="en-US" sz="2400" b="1" dirty="0" smtClean="0"/>
              <a:t>Binary </a:t>
            </a:r>
            <a:r>
              <a:rPr lang="en-US" sz="2400" b="1" dirty="0"/>
              <a:t>Step Function</a:t>
            </a:r>
            <a:r>
              <a:rPr lang="en-US" sz="2400" dirty="0"/>
              <a:t>: </a:t>
            </a:r>
            <a:endParaRPr lang="en-US" sz="2400" dirty="0" smtClean="0"/>
          </a:p>
          <a:p>
            <a:pPr marL="342900" indent="-342900">
              <a:buFont typeface="Arial" panose="020B0604020202020204" pitchFamily="34" charset="0"/>
              <a:buChar char="•"/>
            </a:pPr>
            <a:r>
              <a:rPr lang="en-US" sz="2400" dirty="0" smtClean="0"/>
              <a:t>Binary </a:t>
            </a:r>
            <a:r>
              <a:rPr lang="en-US" sz="2400" dirty="0"/>
              <a:t>step function depends on a threshold value that decides whether a neuron should be activated or </a:t>
            </a:r>
            <a:r>
              <a:rPr lang="en-US" sz="2400" dirty="0" smtClean="0"/>
              <a:t>no. </a:t>
            </a:r>
          </a:p>
          <a:p>
            <a:pPr marL="342900" indent="-342900">
              <a:buFont typeface="Arial" panose="020B0604020202020204" pitchFamily="34" charset="0"/>
              <a:buChar char="•"/>
            </a:pPr>
            <a:r>
              <a:rPr lang="en-US" sz="2400" dirty="0" smtClean="0"/>
              <a:t>The </a:t>
            </a:r>
            <a:r>
              <a:rPr lang="en-US" sz="2400" dirty="0"/>
              <a:t>input fed to the activation function is compared to a certain threshold; if the input is greater than it, then the neuron is </a:t>
            </a:r>
            <a:r>
              <a:rPr lang="en-US" sz="2400" dirty="0" smtClean="0"/>
              <a:t> activated</a:t>
            </a:r>
            <a:r>
              <a:rPr lang="en-US" sz="2400" dirty="0"/>
              <a:t>, else it is deactivated, meaning that its output is not passed on to the next hidden layer</a:t>
            </a:r>
            <a:r>
              <a:rPr lang="en-US" sz="2400" dirty="0" smtClean="0"/>
              <a:t>.</a:t>
            </a:r>
          </a:p>
          <a:p>
            <a:pPr algn="just"/>
            <a:r>
              <a:rPr lang="en-US" sz="2400" b="1" dirty="0"/>
              <a:t>Here are some of the limitations of binary step function:</a:t>
            </a:r>
          </a:p>
          <a:p>
            <a:pPr>
              <a:buFont typeface="Arial" panose="020B0604020202020204" pitchFamily="34" charset="0"/>
              <a:buChar char="•"/>
            </a:pPr>
            <a:r>
              <a:rPr lang="en-US" sz="2400" dirty="0"/>
              <a:t>It cannot provide multi-value outputs—for example, it cannot be used for multi-class classification problems. </a:t>
            </a:r>
          </a:p>
          <a:p>
            <a:pPr>
              <a:buFont typeface="Arial" panose="020B0604020202020204" pitchFamily="34" charset="0"/>
              <a:buChar char="•"/>
            </a:pPr>
            <a:r>
              <a:rPr lang="en-US" sz="2400" dirty="0"/>
              <a:t>The gradient of the step function is zero, which causes a hindrance in the backpropagation process.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11268" name="Picture 4" descr="Binary Step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6118" t="7180" r="7222" b="7062"/>
          <a:stretch/>
        </p:blipFill>
        <p:spPr bwMode="auto">
          <a:xfrm>
            <a:off x="8762999" y="706156"/>
            <a:ext cx="34290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Binary Step Function Form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835" t="35658" r="12722" b="23642"/>
          <a:stretch/>
        </p:blipFill>
        <p:spPr bwMode="auto">
          <a:xfrm>
            <a:off x="10687050" y="3843078"/>
            <a:ext cx="1162052" cy="4511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915401" y="3596283"/>
            <a:ext cx="3543299"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spTree>
    <p:extLst>
      <p:ext uri="{BB962C8B-B14F-4D97-AF65-F5344CB8AC3E}">
        <p14:creationId xmlns:p14="http://schemas.microsoft.com/office/powerpoint/2010/main" val="3480177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Cont.</a:t>
            </a: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5632311"/>
          </a:xfrm>
          <a:prstGeom prst="rect">
            <a:avLst/>
          </a:prstGeom>
        </p:spPr>
        <p:txBody>
          <a:bodyPr wrap="square">
            <a:spAutoFit/>
          </a:bodyPr>
          <a:lstStyle/>
          <a:p>
            <a:r>
              <a:rPr lang="en-US" sz="2400" b="1" dirty="0" smtClean="0"/>
              <a:t>Linear </a:t>
            </a:r>
            <a:r>
              <a:rPr lang="en-US" sz="2400" b="1" dirty="0"/>
              <a:t>Activation </a:t>
            </a:r>
            <a:r>
              <a:rPr lang="en-US" sz="2400" b="1" dirty="0" smtClean="0"/>
              <a:t>Function:</a:t>
            </a:r>
          </a:p>
          <a:p>
            <a:pPr marL="342900" indent="-342900">
              <a:buFont typeface="Arial" panose="020B0604020202020204" pitchFamily="34" charset="0"/>
              <a:buChar char="•"/>
            </a:pPr>
            <a:r>
              <a:rPr lang="en-US" sz="2400" dirty="0"/>
              <a:t>The linear activation function is also known as Identity Function where the activation is proportional to the </a:t>
            </a:r>
            <a:r>
              <a:rPr lang="en-US" sz="2400" dirty="0" smtClean="0"/>
              <a:t>input</a:t>
            </a:r>
          </a:p>
          <a:p>
            <a:r>
              <a:rPr lang="en-US" sz="2400" b="1" dirty="0" smtClean="0"/>
              <a:t>A linear </a:t>
            </a:r>
            <a:r>
              <a:rPr lang="en-US" sz="2400" b="1" dirty="0"/>
              <a:t>activation function has two major problems </a:t>
            </a:r>
            <a:r>
              <a:rPr lang="en-US" sz="2400" b="1" dirty="0" smtClean="0"/>
              <a:t>:</a:t>
            </a:r>
          </a:p>
          <a:p>
            <a:pPr marL="342900" indent="-342900">
              <a:buFont typeface="Arial" panose="020B0604020202020204" pitchFamily="34" charset="0"/>
              <a:buChar char="•"/>
            </a:pPr>
            <a:r>
              <a:rPr lang="en-US" sz="2400" dirty="0" smtClean="0"/>
              <a:t>It’s </a:t>
            </a:r>
            <a:r>
              <a:rPr lang="en-US" sz="2400" dirty="0"/>
              <a:t>not possible to use backpropagation as the derivative of the function is a constant and has no relation to the input x. </a:t>
            </a:r>
            <a:endParaRPr lang="en-US" sz="2400" dirty="0" smtClean="0"/>
          </a:p>
          <a:p>
            <a:pPr marL="342900" indent="-342900">
              <a:buFont typeface="Arial" panose="020B0604020202020204" pitchFamily="34" charset="0"/>
              <a:buChar char="•"/>
            </a:pPr>
            <a:r>
              <a:rPr lang="en-US" sz="2400" dirty="0" smtClean="0"/>
              <a:t>All </a:t>
            </a:r>
            <a:r>
              <a:rPr lang="en-US" sz="2400" dirty="0"/>
              <a:t>layers of the neural network will collapse into one if a linear activation function is used. </a:t>
            </a:r>
            <a:endParaRPr lang="en-US" sz="2400" dirty="0" smtClean="0"/>
          </a:p>
          <a:p>
            <a:pPr marL="342900" indent="-342900">
              <a:buFont typeface="Arial" panose="020B0604020202020204" pitchFamily="34" charset="0"/>
              <a:buChar char="•"/>
            </a:pPr>
            <a:r>
              <a:rPr lang="en-US" sz="2400" dirty="0" smtClean="0"/>
              <a:t>No </a:t>
            </a:r>
            <a:r>
              <a:rPr lang="en-US" sz="2400" dirty="0"/>
              <a:t>matter the number of layers in the neural network, the last layer will still be a linear function of the first layer. </a:t>
            </a:r>
            <a:endParaRPr lang="en-US" sz="2400" dirty="0" smtClean="0"/>
          </a:p>
          <a:p>
            <a:pPr marL="342900" indent="-342900">
              <a:buFont typeface="Arial" panose="020B0604020202020204" pitchFamily="34" charset="0"/>
              <a:buChar char="•"/>
            </a:pPr>
            <a:r>
              <a:rPr lang="en-US" sz="2400" dirty="0" smtClean="0"/>
              <a:t>So</a:t>
            </a:r>
            <a:r>
              <a:rPr lang="en-US" sz="2400" dirty="0"/>
              <a:t>, essentially, a linear activation function turns the neural network into just one layer.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r>
              <a:rPr lang="en-US" sz="2400" dirty="0" smtClean="0"/>
              <a:t> </a:t>
            </a:r>
            <a:endParaRPr lang="en-US" sz="2400" dirty="0"/>
          </a:p>
        </p:txBody>
      </p:sp>
      <p:sp>
        <p:nvSpPr>
          <p:cNvPr id="8" name="Rectangle 7"/>
          <p:cNvSpPr/>
          <p:nvPr/>
        </p:nvSpPr>
        <p:spPr>
          <a:xfrm>
            <a:off x="8915401" y="3596283"/>
            <a:ext cx="3543299"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pic>
        <p:nvPicPr>
          <p:cNvPr id="12290" name="Picture 2" descr="Linear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9101" t="6924" r="5768" b="5541"/>
          <a:stretch/>
        </p:blipFill>
        <p:spPr bwMode="auto">
          <a:xfrm>
            <a:off x="8391525" y="711302"/>
            <a:ext cx="3562350" cy="293032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Linear Function Form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838" t="48364" r="22759" b="32887"/>
          <a:stretch/>
        </p:blipFill>
        <p:spPr bwMode="auto">
          <a:xfrm>
            <a:off x="10639425" y="3861272"/>
            <a:ext cx="1009650" cy="38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6948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5632311"/>
          </a:xfrm>
          <a:prstGeom prst="rect">
            <a:avLst/>
          </a:prstGeom>
        </p:spPr>
        <p:txBody>
          <a:bodyPr wrap="square">
            <a:spAutoFit/>
          </a:bodyPr>
          <a:lstStyle/>
          <a:p>
            <a:r>
              <a:rPr lang="en-US" sz="2400" b="1" dirty="0" smtClean="0"/>
              <a:t>Non-linear </a:t>
            </a:r>
            <a:r>
              <a:rPr lang="en-US" sz="2400" b="1" dirty="0"/>
              <a:t>Activation </a:t>
            </a:r>
            <a:r>
              <a:rPr lang="en-US" sz="2400" b="1" dirty="0" smtClean="0"/>
              <a:t>Function:</a:t>
            </a:r>
          </a:p>
          <a:p>
            <a:pPr marL="342900" indent="-342900">
              <a:buFont typeface="Arial" panose="020B0604020202020204" pitchFamily="34" charset="0"/>
              <a:buChar char="•"/>
            </a:pPr>
            <a:r>
              <a:rPr lang="en-US" sz="2400" dirty="0"/>
              <a:t>A</a:t>
            </a:r>
            <a:r>
              <a:rPr lang="en-US" sz="2400" dirty="0" smtClean="0"/>
              <a:t>llow </a:t>
            </a:r>
            <a:r>
              <a:rPr lang="en-US" sz="2400" dirty="0"/>
              <a:t>the model to create complex mappings between the network’s inputs and outputs</a:t>
            </a:r>
            <a:r>
              <a:rPr lang="en-US" sz="2400" dirty="0" smtClean="0"/>
              <a:t>.</a:t>
            </a:r>
          </a:p>
          <a:p>
            <a:r>
              <a:rPr lang="en-US" sz="2400" b="1" dirty="0"/>
              <a:t>Non-linear activation functions solve the following limitations of linear activation functions:</a:t>
            </a:r>
          </a:p>
          <a:p>
            <a:pPr marL="342900" indent="-342900">
              <a:buFont typeface="Arial" panose="020B0604020202020204" pitchFamily="34" charset="0"/>
              <a:buChar char="•"/>
            </a:pPr>
            <a:r>
              <a:rPr lang="en-US" sz="2400" dirty="0"/>
              <a:t>They allow backpropagation because now the derivative function would be related to the input, and it’s possible to go back and understand which weights in the input neurons can provide a better prediction.</a:t>
            </a:r>
          </a:p>
          <a:p>
            <a:pPr marL="342900" indent="-342900">
              <a:buFont typeface="Arial" panose="020B0604020202020204" pitchFamily="34" charset="0"/>
              <a:buChar char="•"/>
            </a:pPr>
            <a:r>
              <a:rPr lang="en-US" sz="2400" dirty="0"/>
              <a:t>They allow the stacking of multiple layers of neurons as the output would now be a non-linear combination of input passed through multiple layers. </a:t>
            </a:r>
            <a:endParaRPr lang="en-US" sz="2400" dirty="0" smtClean="0"/>
          </a:p>
          <a:p>
            <a:pPr marL="342900" indent="-342900">
              <a:buFont typeface="Arial" panose="020B0604020202020204" pitchFamily="34" charset="0"/>
              <a:buChar char="•"/>
            </a:pPr>
            <a:r>
              <a:rPr lang="en-US" sz="2400" dirty="0" smtClean="0"/>
              <a:t>Any </a:t>
            </a:r>
            <a:r>
              <a:rPr lang="en-US" sz="2400" dirty="0"/>
              <a:t>output can be represented as a functional computation in a neural network.</a:t>
            </a:r>
          </a:p>
          <a:p>
            <a:pPr marL="342900"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1292778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a:latin typeface="Palatino Linotype" panose="02040502050505030304" pitchFamily="18" charset="0"/>
              </a:rPr>
              <a:t>10 Non-Linear Neural Networks Activation Functions</a:t>
            </a:r>
            <a:br>
              <a:rPr lang="en-US" sz="4000" dirty="0">
                <a:latin typeface="Palatino Linotype" panose="02040502050505030304" pitchFamily="18" charset="0"/>
              </a:rPr>
            </a:b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4524315"/>
          </a:xfrm>
          <a:prstGeom prst="rect">
            <a:avLst/>
          </a:prstGeom>
        </p:spPr>
        <p:txBody>
          <a:bodyPr wrap="square">
            <a:spAutoFit/>
          </a:bodyPr>
          <a:lstStyle/>
          <a:p>
            <a:pPr marL="342900" indent="-342900">
              <a:buFont typeface="Arial" panose="020B0604020202020204" pitchFamily="34" charset="0"/>
              <a:buChar char="•"/>
            </a:pPr>
            <a:r>
              <a:rPr lang="en-US" sz="2400" b="1" dirty="0"/>
              <a:t>Sigmoid / Logistic Activation Function </a:t>
            </a:r>
            <a:endParaRPr lang="en-US" sz="2400" b="1" dirty="0" smtClean="0"/>
          </a:p>
          <a:p>
            <a:pPr marL="342900" indent="-342900">
              <a:buFont typeface="Arial" panose="020B0604020202020204" pitchFamily="34" charset="0"/>
              <a:buChar char="•"/>
            </a:pPr>
            <a:r>
              <a:rPr lang="en-US" sz="2400" b="1" dirty="0" err="1"/>
              <a:t>Tanh</a:t>
            </a:r>
            <a:r>
              <a:rPr lang="en-US" sz="2400" b="1" dirty="0"/>
              <a:t> Function (Hyperbolic Tangent)</a:t>
            </a:r>
            <a:endParaRPr lang="en-US" sz="2400" dirty="0"/>
          </a:p>
          <a:p>
            <a:pPr marL="342900" indent="-342900">
              <a:buFont typeface="Arial" panose="020B0604020202020204" pitchFamily="34" charset="0"/>
              <a:buChar char="•"/>
            </a:pPr>
            <a:r>
              <a:rPr lang="en-US" sz="2400" b="1" dirty="0" err="1"/>
              <a:t>ReLU</a:t>
            </a:r>
            <a:r>
              <a:rPr lang="en-US" sz="2400" b="1" dirty="0"/>
              <a:t> Function</a:t>
            </a:r>
            <a:endParaRPr lang="en-US" sz="2400" dirty="0"/>
          </a:p>
          <a:p>
            <a:pPr marL="342900" indent="-342900">
              <a:buFont typeface="Arial" panose="020B0604020202020204" pitchFamily="34" charset="0"/>
              <a:buChar char="•"/>
            </a:pPr>
            <a:r>
              <a:rPr lang="en-US" sz="2400" b="1" dirty="0"/>
              <a:t>Leaky </a:t>
            </a:r>
            <a:r>
              <a:rPr lang="en-US" sz="2400" b="1" dirty="0" err="1"/>
              <a:t>ReLU</a:t>
            </a:r>
            <a:r>
              <a:rPr lang="en-US" sz="2400" b="1" dirty="0"/>
              <a:t> Function</a:t>
            </a:r>
            <a:endParaRPr lang="en-US" sz="2400" dirty="0"/>
          </a:p>
          <a:p>
            <a:pPr marL="342900" indent="-342900">
              <a:buFont typeface="Arial" panose="020B0604020202020204" pitchFamily="34" charset="0"/>
              <a:buChar char="•"/>
            </a:pPr>
            <a:r>
              <a:rPr lang="en-US" sz="2400" b="1" dirty="0"/>
              <a:t>Parametric </a:t>
            </a:r>
            <a:r>
              <a:rPr lang="en-US" sz="2400" b="1" dirty="0" err="1"/>
              <a:t>ReLU</a:t>
            </a:r>
            <a:r>
              <a:rPr lang="en-US" sz="2400" b="1" dirty="0"/>
              <a:t> Function</a:t>
            </a:r>
            <a:endParaRPr lang="en-US" sz="2400" dirty="0"/>
          </a:p>
          <a:p>
            <a:pPr marL="342900" indent="-342900">
              <a:buFont typeface="Arial" panose="020B0604020202020204" pitchFamily="34" charset="0"/>
              <a:buChar char="•"/>
            </a:pPr>
            <a:r>
              <a:rPr lang="en-US" sz="2400" b="1" dirty="0"/>
              <a:t>Exponential Linear Units (ELUs) Function</a:t>
            </a:r>
            <a:endParaRPr lang="en-US" sz="2400" dirty="0"/>
          </a:p>
          <a:p>
            <a:pPr marL="342900" indent="-342900">
              <a:buFont typeface="Arial" panose="020B0604020202020204" pitchFamily="34" charset="0"/>
              <a:buChar char="•"/>
            </a:pPr>
            <a:r>
              <a:rPr lang="en-US" sz="2400" b="1" dirty="0" err="1"/>
              <a:t>Softmax</a:t>
            </a:r>
            <a:r>
              <a:rPr lang="en-US" sz="2400" b="1" dirty="0"/>
              <a:t> Function</a:t>
            </a:r>
            <a:endParaRPr lang="en-US" sz="2400" dirty="0"/>
          </a:p>
          <a:p>
            <a:pPr marL="342900" indent="-342900">
              <a:buFont typeface="Arial" panose="020B0604020202020204" pitchFamily="34" charset="0"/>
              <a:buChar char="•"/>
            </a:pPr>
            <a:r>
              <a:rPr lang="en-US" sz="2400" b="1" dirty="0"/>
              <a:t>Swish</a:t>
            </a:r>
            <a:endParaRPr lang="en-US" sz="2400" dirty="0"/>
          </a:p>
          <a:p>
            <a:pPr marL="342900" indent="-342900">
              <a:buFont typeface="Arial" panose="020B0604020202020204" pitchFamily="34" charset="0"/>
              <a:buChar char="•"/>
            </a:pPr>
            <a:r>
              <a:rPr lang="en-US" sz="2400" b="1" dirty="0"/>
              <a:t>Gaussian Error Linear Unit (GELU)</a:t>
            </a:r>
            <a:endParaRPr lang="en-US" sz="2400" dirty="0"/>
          </a:p>
          <a:p>
            <a:pPr marL="342900" indent="-342900">
              <a:buFont typeface="Arial" panose="020B0604020202020204" pitchFamily="34" charset="0"/>
              <a:buChar char="•"/>
            </a:pPr>
            <a:r>
              <a:rPr lang="en-US" sz="2400" b="1" dirty="0"/>
              <a:t>Scaled Exponential Linear Unit (SELU)</a:t>
            </a:r>
            <a:endParaRPr lang="en-US" sz="2400" dirty="0"/>
          </a:p>
          <a:p>
            <a:pPr marL="342900" indent="-342900">
              <a:buFont typeface="Arial" panose="020B0604020202020204" pitchFamily="34" charset="0"/>
              <a:buChar char="•"/>
            </a:pPr>
            <a:endParaRPr lang="en-US" sz="2400" b="1" dirty="0" smtClean="0"/>
          </a:p>
          <a:p>
            <a:endParaRPr lang="en-US" sz="2400" dirty="0"/>
          </a:p>
        </p:txBody>
      </p:sp>
    </p:spTree>
    <p:extLst>
      <p:ext uri="{BB962C8B-B14F-4D97-AF65-F5344CB8AC3E}">
        <p14:creationId xmlns:p14="http://schemas.microsoft.com/office/powerpoint/2010/main" val="7398871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Overview CNN:</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s://miro.medium.com/max/2000/1*nWwSb30Q0CiEDPVPblS05g.png"/>
          <p:cNvPicPr>
            <a:picLocks noChangeAspect="1" noChangeArrowheads="1"/>
          </p:cNvPicPr>
          <p:nvPr/>
        </p:nvPicPr>
        <p:blipFill rotWithShape="1">
          <a:blip r:embed="rId3">
            <a:extLst>
              <a:ext uri="{28A0092B-C50C-407E-A947-70E740481C1C}">
                <a14:useLocalDpi xmlns:a14="http://schemas.microsoft.com/office/drawing/2010/main" val="0"/>
              </a:ext>
            </a:extLst>
          </a:blip>
          <a:srcRect t="1310" b="6627"/>
          <a:stretch/>
        </p:blipFill>
        <p:spPr bwMode="auto">
          <a:xfrm>
            <a:off x="1614115" y="607222"/>
            <a:ext cx="9366640" cy="6049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8205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7817584" cy="6001643"/>
          </a:xfrm>
          <a:prstGeom prst="rect">
            <a:avLst/>
          </a:prstGeom>
        </p:spPr>
        <p:txBody>
          <a:bodyPr wrap="square">
            <a:spAutoFit/>
          </a:bodyPr>
          <a:lstStyle/>
          <a:p>
            <a:r>
              <a:rPr lang="en-US" sz="2400" b="1" dirty="0"/>
              <a:t>Sigmoid / Logistic Activation </a:t>
            </a:r>
            <a:r>
              <a:rPr lang="en-US" sz="2400" b="1" dirty="0" smtClean="0"/>
              <a:t>Function:</a:t>
            </a:r>
            <a:r>
              <a:rPr lang="en-US" sz="2400" b="1" dirty="0"/>
              <a:t> </a:t>
            </a:r>
            <a:endParaRPr lang="en-US" sz="2400" b="1" dirty="0" smtClean="0"/>
          </a:p>
          <a:p>
            <a:pPr marL="342900" indent="-342900">
              <a:buFont typeface="Arial" panose="020B0604020202020204" pitchFamily="34" charset="0"/>
              <a:buChar char="•"/>
            </a:pPr>
            <a:r>
              <a:rPr lang="en-US" sz="2400" dirty="0"/>
              <a:t>This function takes any real value as input and outputs values in the range of 0 to </a:t>
            </a:r>
            <a:r>
              <a:rPr lang="en-US" sz="2400" dirty="0" smtClean="0"/>
              <a:t>1</a:t>
            </a:r>
          </a:p>
          <a:p>
            <a:pPr marL="342900" indent="-342900">
              <a:buFont typeface="Arial" panose="020B0604020202020204" pitchFamily="34" charset="0"/>
              <a:buChar char="•"/>
            </a:pPr>
            <a:r>
              <a:rPr lang="en-US" sz="2400" dirty="0"/>
              <a:t>The larger the input (more positive), the closer the output value will be to 1</a:t>
            </a:r>
            <a:r>
              <a:rPr lang="en-US" sz="2400" dirty="0" smtClean="0"/>
              <a:t>., </a:t>
            </a:r>
            <a:r>
              <a:rPr lang="en-US" sz="2400" dirty="0"/>
              <a:t>whereas the smaller the input (more negative), the closer the output will be to </a:t>
            </a:r>
            <a:r>
              <a:rPr lang="en-US" sz="2400" dirty="0" smtClean="0"/>
              <a:t>0</a:t>
            </a:r>
          </a:p>
          <a:p>
            <a:pPr marL="342900" indent="-342900">
              <a:buFont typeface="Arial" panose="020B0604020202020204" pitchFamily="34" charset="0"/>
              <a:buChar char="•"/>
            </a:pPr>
            <a:r>
              <a:rPr lang="en-US" sz="2400" dirty="0" smtClean="0"/>
              <a:t>It </a:t>
            </a:r>
            <a:r>
              <a:rPr lang="en-US" sz="2400" dirty="0"/>
              <a:t>is commonly used for models where we have to predict the probability as an output. </a:t>
            </a:r>
            <a:endParaRPr lang="en-US" sz="2400" dirty="0" smtClean="0"/>
          </a:p>
          <a:p>
            <a:pPr marL="342900" indent="-342900">
              <a:buFont typeface="Arial" panose="020B0604020202020204" pitchFamily="34" charset="0"/>
              <a:buChar char="•"/>
            </a:pPr>
            <a:r>
              <a:rPr lang="en-US" sz="2400" dirty="0" smtClean="0"/>
              <a:t>Since </a:t>
            </a:r>
            <a:r>
              <a:rPr lang="en-US" sz="2400" dirty="0"/>
              <a:t>probability of anything exists only between the range of 0 and 1, sigmoid is the right choice because of its range.</a:t>
            </a:r>
          </a:p>
          <a:p>
            <a:pPr marL="342900" indent="-342900">
              <a:buFont typeface="Arial" panose="020B0604020202020204" pitchFamily="34" charset="0"/>
              <a:buChar char="•"/>
            </a:pPr>
            <a:r>
              <a:rPr lang="en-US" sz="2400" dirty="0"/>
              <a:t>The function is differentiable and provides a smooth gradient, i.e., preventing jumps in output values. </a:t>
            </a:r>
            <a:endParaRPr lang="en-US" sz="2400" dirty="0" smtClean="0"/>
          </a:p>
          <a:p>
            <a:pPr marL="342900" indent="-342900">
              <a:buFont typeface="Arial" panose="020B0604020202020204" pitchFamily="34" charset="0"/>
              <a:buChar char="•"/>
            </a:pPr>
            <a:r>
              <a:rPr lang="en-US" sz="2400" dirty="0" smtClean="0"/>
              <a:t>This </a:t>
            </a:r>
            <a:r>
              <a:rPr lang="en-US" sz="2400" dirty="0"/>
              <a:t>is represented by an S-shape of the sigmoid activation function.</a:t>
            </a:r>
          </a:p>
          <a:p>
            <a:pPr marL="342900" indent="-342900">
              <a:buFont typeface="Arial" panose="020B0604020202020204" pitchFamily="34" charset="0"/>
              <a:buChar char="•"/>
            </a:pPr>
            <a:endParaRPr lang="en-US" sz="2400" b="1" dirty="0" smtClean="0"/>
          </a:p>
          <a:p>
            <a:endParaRPr lang="en-US" sz="2400" dirty="0"/>
          </a:p>
        </p:txBody>
      </p:sp>
      <p:pic>
        <p:nvPicPr>
          <p:cNvPr id="19458" name="Picture 2" descr="Sigmoid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8334" t="7370" r="9542" b="4974"/>
          <a:stretch/>
        </p:blipFill>
        <p:spPr bwMode="auto">
          <a:xfrm>
            <a:off x="7973159" y="706156"/>
            <a:ext cx="3894258" cy="332523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Sigmoid/Logistic form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932" t="42431" r="20513" b="30502"/>
          <a:stretch/>
        </p:blipFill>
        <p:spPr bwMode="auto">
          <a:xfrm>
            <a:off x="10381923" y="4216058"/>
            <a:ext cx="1627306" cy="699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9729" y="4031392"/>
            <a:ext cx="2964071"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spTree>
    <p:extLst>
      <p:ext uri="{BB962C8B-B14F-4D97-AF65-F5344CB8AC3E}">
        <p14:creationId xmlns:p14="http://schemas.microsoft.com/office/powerpoint/2010/main" val="1198425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8474075" cy="5262979"/>
          </a:xfrm>
          <a:prstGeom prst="rect">
            <a:avLst/>
          </a:prstGeom>
        </p:spPr>
        <p:txBody>
          <a:bodyPr wrap="square">
            <a:spAutoFit/>
          </a:bodyPr>
          <a:lstStyle/>
          <a:p>
            <a:r>
              <a:rPr lang="en-US" sz="2400" b="1" dirty="0"/>
              <a:t>The limitations of sigmoid </a:t>
            </a:r>
            <a:r>
              <a:rPr lang="en-US" sz="2400" b="1" dirty="0" smtClean="0"/>
              <a:t>function:</a:t>
            </a:r>
          </a:p>
          <a:p>
            <a:pPr marL="342900" indent="-342900">
              <a:buFont typeface="Arial" panose="020B0604020202020204" pitchFamily="34" charset="0"/>
              <a:buChar char="•"/>
            </a:pPr>
            <a:r>
              <a:rPr lang="en-US" sz="2400" dirty="0" smtClean="0"/>
              <a:t>As </a:t>
            </a:r>
            <a:r>
              <a:rPr lang="en-US" sz="2400" dirty="0"/>
              <a:t>we can see from the </a:t>
            </a:r>
            <a:r>
              <a:rPr lang="en-US" sz="2400" dirty="0" smtClean="0"/>
              <a:t>given </a:t>
            </a:r>
            <a:r>
              <a:rPr lang="en-US" sz="2400" dirty="0"/>
              <a:t>Figure, the gradient values are only significant for range -3 to 3, and the graph gets much flatter in other regions. </a:t>
            </a:r>
          </a:p>
          <a:p>
            <a:pPr marL="342900" indent="-342900">
              <a:buFont typeface="Arial" panose="020B0604020202020204" pitchFamily="34" charset="0"/>
              <a:buChar char="•"/>
            </a:pPr>
            <a:r>
              <a:rPr lang="en-US" sz="2400" dirty="0"/>
              <a:t>It implies that for values greater than 3 or less than -3, the function will have very small gradients. As the gradient value approaches zero, the network ceases to learn and suffers from the </a:t>
            </a:r>
            <a:r>
              <a:rPr lang="en-US" sz="2400" u="sng" dirty="0"/>
              <a:t>Vanishing gradient</a:t>
            </a:r>
            <a:r>
              <a:rPr lang="en-US" sz="2400" dirty="0"/>
              <a:t> problem</a:t>
            </a:r>
            <a:r>
              <a:rPr lang="en-US" sz="2400" dirty="0" smtClean="0"/>
              <a:t>.</a:t>
            </a:r>
            <a:endParaRPr lang="en-US" sz="2400" dirty="0"/>
          </a:p>
          <a:p>
            <a:pPr marL="342900" indent="-342900">
              <a:buFont typeface="Arial" panose="020B0604020202020204" pitchFamily="34" charset="0"/>
              <a:buChar char="•"/>
            </a:pPr>
            <a:r>
              <a:rPr lang="en-US" sz="2400" dirty="0"/>
              <a:t>The output of the logistic function is not symmetric around zero. So the output of all the neurons will be of the same sign. This makes the training of the neural network more difficult and unstable.</a:t>
            </a:r>
          </a:p>
          <a:p>
            <a:pPr marL="342900" indent="-342900">
              <a:buFont typeface="Arial" panose="020B0604020202020204" pitchFamily="34" charset="0"/>
              <a:buChar char="•"/>
            </a:pPr>
            <a:endParaRPr lang="en-US" sz="2400" b="1" dirty="0" smtClean="0"/>
          </a:p>
          <a:p>
            <a:endParaRPr lang="en-US" sz="2400" dirty="0"/>
          </a:p>
        </p:txBody>
      </p:sp>
      <p:pic>
        <p:nvPicPr>
          <p:cNvPr id="22530" name="Picture 2" descr="The derivative of the Sigmoid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7083" t="15298" r="8166" b="6907"/>
          <a:stretch/>
        </p:blipFill>
        <p:spPr bwMode="auto">
          <a:xfrm>
            <a:off x="8277225" y="851730"/>
            <a:ext cx="3771900" cy="305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591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Cont.</a:t>
            </a:r>
            <a:r>
              <a:rPr lang="en-US" sz="4000" dirty="0">
                <a:latin typeface="Palatino Linotype" panose="02040502050505030304" pitchFamily="18" charset="0"/>
              </a:rPr>
              <a:t/>
            </a:r>
            <a:br>
              <a:rPr lang="en-US" sz="4000" dirty="0">
                <a:latin typeface="Palatino Linotype" panose="02040502050505030304" pitchFamily="18" charset="0"/>
              </a:rPr>
            </a:b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5632311"/>
          </a:xfrm>
          <a:prstGeom prst="rect">
            <a:avLst/>
          </a:prstGeom>
        </p:spPr>
        <p:txBody>
          <a:bodyPr wrap="square">
            <a:spAutoFit/>
          </a:bodyPr>
          <a:lstStyle/>
          <a:p>
            <a:r>
              <a:rPr lang="en-US" sz="2400" b="1" dirty="0" err="1" smtClean="0"/>
              <a:t>Tanh</a:t>
            </a:r>
            <a:r>
              <a:rPr lang="en-US" sz="2400" b="1" dirty="0" smtClean="0"/>
              <a:t> </a:t>
            </a:r>
            <a:r>
              <a:rPr lang="en-US" sz="2400" b="1" dirty="0"/>
              <a:t>Function (Hyperbolic Tangent</a:t>
            </a:r>
            <a:r>
              <a:rPr lang="en-US" sz="2400" b="1" dirty="0" smtClean="0"/>
              <a:t>):</a:t>
            </a:r>
          </a:p>
          <a:p>
            <a:pPr marL="342900" indent="-342900">
              <a:buFont typeface="Arial" panose="020B0604020202020204" pitchFamily="34" charset="0"/>
              <a:buChar char="•"/>
            </a:pPr>
            <a:r>
              <a:rPr lang="en-US" sz="2400" dirty="0" err="1" smtClean="0"/>
              <a:t>Tanh</a:t>
            </a:r>
            <a:r>
              <a:rPr lang="en-US" sz="2400" dirty="0" smtClean="0"/>
              <a:t> </a:t>
            </a:r>
            <a:r>
              <a:rPr lang="en-US" sz="2400" dirty="0"/>
              <a:t>function is very similar to the sigmoid/logistic activation function, and even has the same S-shape with the difference in output range of -1 to 1. </a:t>
            </a:r>
            <a:endParaRPr lang="en-US" sz="2400" dirty="0" smtClean="0"/>
          </a:p>
          <a:p>
            <a:pPr marL="342900" indent="-342900">
              <a:buFont typeface="Arial" panose="020B0604020202020204" pitchFamily="34" charset="0"/>
              <a:buChar char="•"/>
            </a:pPr>
            <a:r>
              <a:rPr lang="en-US" sz="2400" dirty="0" smtClean="0"/>
              <a:t>In </a:t>
            </a:r>
            <a:r>
              <a:rPr lang="en-US" sz="2400" dirty="0" err="1"/>
              <a:t>Tanh</a:t>
            </a:r>
            <a:r>
              <a:rPr lang="en-US" sz="2400" dirty="0"/>
              <a:t>, the larger the input (more positive), the closer the output value will be to 1.0, whereas the smaller the input (more negative), the closer the output will be to -1.0</a:t>
            </a:r>
            <a:r>
              <a:rPr lang="en-US" sz="2400" dirty="0" smtClean="0"/>
              <a:t>.</a:t>
            </a:r>
          </a:p>
          <a:p>
            <a:pPr marL="342900" indent="-342900">
              <a:buFont typeface="Arial" panose="020B0604020202020204" pitchFamily="34" charset="0"/>
              <a:buChar char="•"/>
            </a:pPr>
            <a:r>
              <a:rPr lang="en-US" sz="2400" dirty="0"/>
              <a:t>The output of the </a:t>
            </a:r>
            <a:r>
              <a:rPr lang="en-US" sz="2400" dirty="0" err="1"/>
              <a:t>tanh</a:t>
            </a:r>
            <a:r>
              <a:rPr lang="en-US" sz="2400" dirty="0"/>
              <a:t> activation function is Zero centered; hence we can easily map the output values as strongly negative, neutral, or strongly positive.</a:t>
            </a:r>
          </a:p>
          <a:p>
            <a:pPr marL="342900" indent="-342900">
              <a:buFont typeface="Arial" panose="020B0604020202020204" pitchFamily="34" charset="0"/>
              <a:buChar char="•"/>
            </a:pPr>
            <a:r>
              <a:rPr lang="en-US" sz="2400" dirty="0"/>
              <a:t>Usually used in hidden layers of a neural network as its values lie between -1 to; therefore, the mean for the hidden layer comes out to be 0 or very close to it. It helps in centering the data and makes learning for the next layer much easier.</a:t>
            </a:r>
          </a:p>
          <a:p>
            <a:endParaRPr lang="en-US" sz="2400" b="1" dirty="0" smtClean="0"/>
          </a:p>
        </p:txBody>
      </p:sp>
      <p:pic>
        <p:nvPicPr>
          <p:cNvPr id="13314" name="Picture 2" descr="Tanh Function (Hyperbolic Tangent)"/>
          <p:cNvPicPr>
            <a:picLocks noChangeAspect="1" noChangeArrowheads="1"/>
          </p:cNvPicPr>
          <p:nvPr/>
        </p:nvPicPr>
        <p:blipFill rotWithShape="1">
          <a:blip r:embed="rId3">
            <a:extLst>
              <a:ext uri="{28A0092B-C50C-407E-A947-70E740481C1C}">
                <a14:useLocalDpi xmlns:a14="http://schemas.microsoft.com/office/drawing/2010/main" val="0"/>
              </a:ext>
            </a:extLst>
          </a:blip>
          <a:srcRect l="8458" t="6102" r="8166" b="4173"/>
          <a:stretch/>
        </p:blipFill>
        <p:spPr bwMode="auto">
          <a:xfrm>
            <a:off x="8724899" y="706156"/>
            <a:ext cx="3267076" cy="303686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anh form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271" t="39884" r="14965" b="26829"/>
          <a:stretch/>
        </p:blipFill>
        <p:spPr bwMode="auto">
          <a:xfrm>
            <a:off x="10154618" y="4350447"/>
            <a:ext cx="1741140" cy="7774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601075" y="4025274"/>
            <a:ext cx="2819400"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spTree>
    <p:extLst>
      <p:ext uri="{BB962C8B-B14F-4D97-AF65-F5344CB8AC3E}">
        <p14:creationId xmlns:p14="http://schemas.microsoft.com/office/powerpoint/2010/main" val="41922602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Cont.</a:t>
            </a:r>
            <a:r>
              <a:rPr lang="en-US" sz="4000" dirty="0">
                <a:latin typeface="Palatino Linotype" panose="02040502050505030304" pitchFamily="18" charset="0"/>
              </a:rPr>
              <a:t/>
            </a:r>
            <a:br>
              <a:rPr lang="en-US" sz="4000" dirty="0">
                <a:latin typeface="Palatino Linotype" panose="02040502050505030304" pitchFamily="18" charset="0"/>
              </a:rPr>
            </a:b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2677656"/>
          </a:xfrm>
          <a:prstGeom prst="rect">
            <a:avLst/>
          </a:prstGeom>
        </p:spPr>
        <p:txBody>
          <a:bodyPr wrap="square">
            <a:spAutoFit/>
          </a:bodyPr>
          <a:lstStyle/>
          <a:p>
            <a:r>
              <a:rPr lang="en-US" sz="2400" b="1" dirty="0" err="1" smtClean="0"/>
              <a:t>tanh</a:t>
            </a:r>
            <a:r>
              <a:rPr lang="en-US" sz="2400" b="1" dirty="0" smtClean="0"/>
              <a:t> </a:t>
            </a:r>
            <a:r>
              <a:rPr lang="en-US" sz="2400" b="1" dirty="0"/>
              <a:t>activation function </a:t>
            </a:r>
            <a:r>
              <a:rPr lang="en-US" sz="2400" b="1" dirty="0" smtClean="0"/>
              <a:t> limitations:</a:t>
            </a:r>
          </a:p>
          <a:p>
            <a:pPr marL="342900" indent="-342900">
              <a:buFont typeface="Arial" panose="020B0604020202020204" pitchFamily="34" charset="0"/>
              <a:buChar char="•"/>
            </a:pPr>
            <a:r>
              <a:rPr lang="en-US" sz="2400" dirty="0"/>
              <a:t>it also faces the problem of </a:t>
            </a:r>
            <a:r>
              <a:rPr lang="en-US" sz="2400" u="sng" dirty="0"/>
              <a:t>vanishing gradients </a:t>
            </a:r>
            <a:r>
              <a:rPr lang="en-US" sz="2400" dirty="0"/>
              <a:t>similar to the sigmoid activation function. </a:t>
            </a:r>
            <a:endParaRPr lang="en-US" sz="2400" dirty="0" smtClean="0"/>
          </a:p>
          <a:p>
            <a:pPr marL="342900" indent="-342900">
              <a:buFont typeface="Arial" panose="020B0604020202020204" pitchFamily="34" charset="0"/>
              <a:buChar char="•"/>
            </a:pPr>
            <a:r>
              <a:rPr lang="en-US" sz="2400" dirty="0" smtClean="0"/>
              <a:t>Plus </a:t>
            </a:r>
            <a:r>
              <a:rPr lang="en-US" sz="2400" dirty="0"/>
              <a:t>the gradient of the </a:t>
            </a:r>
            <a:r>
              <a:rPr lang="en-US" sz="2400" dirty="0" err="1"/>
              <a:t>tanh</a:t>
            </a:r>
            <a:r>
              <a:rPr lang="en-US" sz="2400" dirty="0"/>
              <a:t> function is much steeper as compared to the sigmoid function.</a:t>
            </a:r>
            <a:endParaRPr lang="en-US" sz="2400" b="1" dirty="0" smtClean="0"/>
          </a:p>
          <a:p>
            <a:endParaRPr lang="en-US" sz="2400" dirty="0"/>
          </a:p>
          <a:p>
            <a:endParaRPr lang="en-US" sz="2400" b="1" dirty="0" smtClean="0"/>
          </a:p>
        </p:txBody>
      </p:sp>
      <p:pic>
        <p:nvPicPr>
          <p:cNvPr id="23554" name="Picture 2" descr="Gradient of the Tanh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6583" t="6388" r="7792" b="4786"/>
          <a:stretch/>
        </p:blipFill>
        <p:spPr bwMode="auto">
          <a:xfrm>
            <a:off x="8601075" y="910709"/>
            <a:ext cx="3324652"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01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6370975"/>
          </a:xfrm>
          <a:prstGeom prst="rect">
            <a:avLst/>
          </a:prstGeom>
        </p:spPr>
        <p:txBody>
          <a:bodyPr wrap="square">
            <a:spAutoFit/>
          </a:bodyPr>
          <a:lstStyle/>
          <a:p>
            <a:r>
              <a:rPr lang="en-US" sz="2400" b="1" dirty="0" err="1" smtClean="0"/>
              <a:t>ReLU</a:t>
            </a:r>
            <a:r>
              <a:rPr lang="en-US" sz="2400" b="1" dirty="0" smtClean="0"/>
              <a:t> Activation Function: </a:t>
            </a:r>
            <a:endParaRPr lang="en-US" sz="2400" dirty="0"/>
          </a:p>
          <a:p>
            <a:pPr marL="342900" indent="-342900">
              <a:buFont typeface="Arial" panose="020B0604020202020204" pitchFamily="34" charset="0"/>
              <a:buChar char="•"/>
            </a:pPr>
            <a:r>
              <a:rPr lang="en-US" sz="2400" dirty="0" err="1"/>
              <a:t>ReLU</a:t>
            </a:r>
            <a:r>
              <a:rPr lang="en-US" sz="2400" dirty="0"/>
              <a:t> stands for Rectified Linear Unit. </a:t>
            </a:r>
          </a:p>
          <a:p>
            <a:pPr marL="342900" indent="-342900">
              <a:buFont typeface="Arial" panose="020B0604020202020204" pitchFamily="34" charset="0"/>
              <a:buChar char="•"/>
            </a:pPr>
            <a:r>
              <a:rPr lang="en-US" sz="2400" dirty="0"/>
              <a:t>Although it gives an impression of a linear function, </a:t>
            </a:r>
            <a:r>
              <a:rPr lang="en-US" sz="2400" dirty="0" err="1"/>
              <a:t>ReLU</a:t>
            </a:r>
            <a:r>
              <a:rPr lang="en-US" sz="2400" dirty="0"/>
              <a:t> has a derivative function and allows for backpropagation while simultaneously making it computationally efficient. </a:t>
            </a:r>
          </a:p>
          <a:p>
            <a:pPr marL="342900" indent="-342900">
              <a:buFont typeface="Arial" panose="020B0604020202020204" pitchFamily="34" charset="0"/>
              <a:buChar char="•"/>
            </a:pPr>
            <a:r>
              <a:rPr lang="en-US" sz="2400" dirty="0"/>
              <a:t>The main catch here is that the </a:t>
            </a:r>
            <a:r>
              <a:rPr lang="en-US" sz="2400" dirty="0" err="1"/>
              <a:t>ReLU</a:t>
            </a:r>
            <a:r>
              <a:rPr lang="en-US" sz="2400" dirty="0"/>
              <a:t> function does not activate all the neurons at the same time. </a:t>
            </a:r>
          </a:p>
          <a:p>
            <a:pPr marL="342900" indent="-342900">
              <a:buFont typeface="Arial" panose="020B0604020202020204" pitchFamily="34" charset="0"/>
              <a:buChar char="•"/>
            </a:pPr>
            <a:r>
              <a:rPr lang="en-US" sz="2400" dirty="0"/>
              <a:t>The neurons will only be deactivated if the output of the linear transformation is less than 0</a:t>
            </a:r>
            <a:r>
              <a:rPr lang="en-US" sz="2400" dirty="0" smtClean="0"/>
              <a:t>.</a:t>
            </a:r>
          </a:p>
          <a:p>
            <a:pPr marL="342900" indent="-342900">
              <a:buFont typeface="Arial" panose="020B0604020202020204" pitchFamily="34" charset="0"/>
              <a:buChar char="•"/>
            </a:pPr>
            <a:r>
              <a:rPr lang="en-US" sz="2400" dirty="0"/>
              <a:t>Since only a certain number of neurons are activated, the </a:t>
            </a:r>
            <a:r>
              <a:rPr lang="en-US" sz="2400" dirty="0" err="1"/>
              <a:t>ReLU</a:t>
            </a:r>
            <a:r>
              <a:rPr lang="en-US" sz="2400" dirty="0"/>
              <a:t> function is far more computationally efficient when compared to the sigmoid and </a:t>
            </a:r>
            <a:r>
              <a:rPr lang="en-US" sz="2400" dirty="0" err="1"/>
              <a:t>tanh</a:t>
            </a:r>
            <a:r>
              <a:rPr lang="en-US" sz="2400" dirty="0"/>
              <a:t> functions.</a:t>
            </a:r>
          </a:p>
          <a:p>
            <a:pPr marL="342900" indent="-342900">
              <a:buFont typeface="Arial" panose="020B0604020202020204" pitchFamily="34" charset="0"/>
              <a:buChar char="•"/>
            </a:pPr>
            <a:r>
              <a:rPr lang="en-US" sz="2400" dirty="0" err="1"/>
              <a:t>ReLU</a:t>
            </a:r>
            <a:r>
              <a:rPr lang="en-US" sz="2400" dirty="0"/>
              <a:t> accelerates the convergence of gradient descent towards the global minimum of the loss function due to its linear, non-saturating property.</a:t>
            </a:r>
          </a:p>
          <a:p>
            <a:pPr marL="342900" indent="-342900">
              <a:buFont typeface="Arial" panose="020B0604020202020204" pitchFamily="34" charset="0"/>
              <a:buChar char="•"/>
            </a:pPr>
            <a:endParaRPr lang="en-US" sz="2400" dirty="0"/>
          </a:p>
          <a:p>
            <a:endParaRPr lang="en-US" sz="2400" dirty="0"/>
          </a:p>
        </p:txBody>
      </p:sp>
      <p:pic>
        <p:nvPicPr>
          <p:cNvPr id="14338" name="Picture 2" descr="ReLU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8958" t="6388" r="7043" b="4503"/>
          <a:stretch/>
        </p:blipFill>
        <p:spPr bwMode="auto">
          <a:xfrm>
            <a:off x="8972550" y="706156"/>
            <a:ext cx="3219450" cy="301823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LU form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48" t="49613" r="15880" b="33066"/>
          <a:stretch/>
        </p:blipFill>
        <p:spPr bwMode="auto">
          <a:xfrm>
            <a:off x="10177464" y="4308425"/>
            <a:ext cx="1971674" cy="38793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859421" y="3724392"/>
            <a:ext cx="3246854"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spTree>
    <p:extLst>
      <p:ext uri="{BB962C8B-B14F-4D97-AF65-F5344CB8AC3E}">
        <p14:creationId xmlns:p14="http://schemas.microsoft.com/office/powerpoint/2010/main" val="1067228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4154984"/>
          </a:xfrm>
          <a:prstGeom prst="rect">
            <a:avLst/>
          </a:prstGeom>
        </p:spPr>
        <p:txBody>
          <a:bodyPr wrap="square">
            <a:spAutoFit/>
          </a:bodyPr>
          <a:lstStyle/>
          <a:p>
            <a:r>
              <a:rPr lang="en-US" sz="2400" b="1" dirty="0" smtClean="0"/>
              <a:t>The </a:t>
            </a:r>
            <a:r>
              <a:rPr lang="en-US" sz="2400" b="1" dirty="0"/>
              <a:t>limitations faced by this function are:</a:t>
            </a:r>
            <a:br>
              <a:rPr lang="en-US" sz="2400" b="1" dirty="0"/>
            </a:br>
            <a:r>
              <a:rPr lang="en-US" sz="2400" b="1" dirty="0" smtClean="0"/>
              <a:t>The </a:t>
            </a:r>
            <a:r>
              <a:rPr lang="en-US" sz="2400" b="1" dirty="0"/>
              <a:t>Dying </a:t>
            </a:r>
            <a:r>
              <a:rPr lang="en-US" sz="2400" b="1" dirty="0" err="1"/>
              <a:t>ReLU</a:t>
            </a:r>
            <a:r>
              <a:rPr lang="en-US" sz="2400" b="1" dirty="0"/>
              <a:t> </a:t>
            </a:r>
            <a:r>
              <a:rPr lang="en-US" sz="2400" b="1" dirty="0" smtClean="0"/>
              <a:t>problem:</a:t>
            </a:r>
            <a:endParaRPr lang="en-US" sz="2400" b="1" dirty="0"/>
          </a:p>
          <a:p>
            <a:pPr marL="342900" indent="-342900">
              <a:buFont typeface="Arial" panose="020B0604020202020204" pitchFamily="34" charset="0"/>
              <a:buChar char="•"/>
            </a:pPr>
            <a:r>
              <a:rPr lang="en-US" sz="2400" dirty="0" smtClean="0"/>
              <a:t>The </a:t>
            </a:r>
            <a:r>
              <a:rPr lang="en-US" sz="2400" dirty="0"/>
              <a:t>negative side of the graph makes the gradient value zero. Due to this reason, during the backpropagation process, the weights and biases for some neurons are not updated. This can create dead neurons which never get activated. </a:t>
            </a:r>
          </a:p>
          <a:p>
            <a:pPr marL="342900" indent="-342900">
              <a:buFont typeface="Arial" panose="020B0604020202020204" pitchFamily="34" charset="0"/>
              <a:buChar char="•"/>
            </a:pPr>
            <a:r>
              <a:rPr lang="en-US" sz="2400" dirty="0"/>
              <a:t>All the negative input values become zero immediately, which decreases the model’s ability to fit or train from the data properly. </a:t>
            </a:r>
          </a:p>
          <a:p>
            <a:pPr marL="342900" indent="-342900">
              <a:buFont typeface="Arial" panose="020B0604020202020204" pitchFamily="34" charset="0"/>
              <a:buChar char="•"/>
            </a:pPr>
            <a:endParaRPr lang="en-US" sz="2400" dirty="0"/>
          </a:p>
          <a:p>
            <a:endParaRPr lang="en-US" sz="2400" dirty="0"/>
          </a:p>
        </p:txBody>
      </p:sp>
      <p:pic>
        <p:nvPicPr>
          <p:cNvPr id="24578" name="Picture 2" descr="The Dying ReLU problem"/>
          <p:cNvPicPr>
            <a:picLocks noChangeAspect="1" noChangeArrowheads="1"/>
          </p:cNvPicPr>
          <p:nvPr/>
        </p:nvPicPr>
        <p:blipFill rotWithShape="1">
          <a:blip r:embed="rId3">
            <a:extLst>
              <a:ext uri="{28A0092B-C50C-407E-A947-70E740481C1C}">
                <a14:useLocalDpi xmlns:a14="http://schemas.microsoft.com/office/drawing/2010/main" val="0"/>
              </a:ext>
            </a:extLst>
          </a:blip>
          <a:srcRect l="4959" t="6671" r="8970" b="4158"/>
          <a:stretch/>
        </p:blipFill>
        <p:spPr bwMode="auto">
          <a:xfrm>
            <a:off x="8905873" y="706156"/>
            <a:ext cx="3114677" cy="285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930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7912100" cy="4524315"/>
          </a:xfrm>
          <a:prstGeom prst="rect">
            <a:avLst/>
          </a:prstGeom>
        </p:spPr>
        <p:txBody>
          <a:bodyPr wrap="square">
            <a:spAutoFit/>
          </a:bodyPr>
          <a:lstStyle/>
          <a:p>
            <a:r>
              <a:rPr lang="en-US" sz="2400" b="1" dirty="0" smtClean="0"/>
              <a:t>Leaky </a:t>
            </a:r>
            <a:r>
              <a:rPr lang="en-US" sz="2400" b="1" dirty="0" err="1"/>
              <a:t>ReLU</a:t>
            </a:r>
            <a:r>
              <a:rPr lang="en-US" sz="2400" b="1" dirty="0"/>
              <a:t> </a:t>
            </a:r>
            <a:r>
              <a:rPr lang="en-US" sz="2400" b="1" dirty="0" smtClean="0"/>
              <a:t>Function:</a:t>
            </a:r>
          </a:p>
          <a:p>
            <a:pPr marL="342900" indent="-342900">
              <a:buFont typeface="Arial" panose="020B0604020202020204" pitchFamily="34" charset="0"/>
              <a:buChar char="•"/>
            </a:pPr>
            <a:r>
              <a:rPr lang="en-US" sz="2400" dirty="0"/>
              <a:t>Leaky </a:t>
            </a:r>
            <a:r>
              <a:rPr lang="en-US" sz="2400" dirty="0" err="1"/>
              <a:t>ReLU</a:t>
            </a:r>
            <a:r>
              <a:rPr lang="en-US" sz="2400" dirty="0"/>
              <a:t> is an improved version of </a:t>
            </a:r>
            <a:r>
              <a:rPr lang="en-US" sz="2400" dirty="0" err="1"/>
              <a:t>ReLU</a:t>
            </a:r>
            <a:r>
              <a:rPr lang="en-US" sz="2400" dirty="0"/>
              <a:t> function to solve the Dying </a:t>
            </a:r>
            <a:r>
              <a:rPr lang="en-US" sz="2400" dirty="0" err="1"/>
              <a:t>ReLU</a:t>
            </a:r>
            <a:r>
              <a:rPr lang="en-US" sz="2400" dirty="0"/>
              <a:t> problem as it has a small positive slope in the negative area</a:t>
            </a:r>
            <a:r>
              <a:rPr lang="en-US" sz="2400" dirty="0" smtClean="0"/>
              <a:t>.</a:t>
            </a:r>
          </a:p>
          <a:p>
            <a:pPr marL="342900" indent="-342900">
              <a:buFont typeface="Arial" panose="020B0604020202020204" pitchFamily="34" charset="0"/>
              <a:buChar char="•"/>
            </a:pPr>
            <a:r>
              <a:rPr lang="en-US" sz="2400" dirty="0"/>
              <a:t>The advantages of Leaky </a:t>
            </a:r>
            <a:r>
              <a:rPr lang="en-US" sz="2400" dirty="0" err="1"/>
              <a:t>ReLU</a:t>
            </a:r>
            <a:r>
              <a:rPr lang="en-US" sz="2400" dirty="0"/>
              <a:t> are same as that of </a:t>
            </a:r>
            <a:r>
              <a:rPr lang="en-US" sz="2400" dirty="0" err="1"/>
              <a:t>ReLU</a:t>
            </a:r>
            <a:r>
              <a:rPr lang="en-US" sz="2400" dirty="0"/>
              <a:t>, in addition to the fact that it does enable backpropagation, even for negative input values</a:t>
            </a:r>
            <a:r>
              <a:rPr lang="en-US" sz="2400" dirty="0" smtClean="0"/>
              <a:t>.</a:t>
            </a:r>
          </a:p>
          <a:p>
            <a:pPr marL="342900" indent="-342900">
              <a:buFont typeface="Arial" panose="020B0604020202020204" pitchFamily="34" charset="0"/>
              <a:buChar char="•"/>
            </a:pPr>
            <a:r>
              <a:rPr lang="en-US" sz="2400" dirty="0"/>
              <a:t>By making this minor modification for negative input values, the gradient of the left side of the graph comes out to be a non-zero value. Therefore, we would no longer encounter dead neurons in that region.</a:t>
            </a:r>
          </a:p>
          <a:p>
            <a:endParaRPr lang="en-US" sz="2400" dirty="0"/>
          </a:p>
        </p:txBody>
      </p:sp>
      <p:pic>
        <p:nvPicPr>
          <p:cNvPr id="15362" name="Picture 2" descr="Leaky ReLU"/>
          <p:cNvPicPr>
            <a:picLocks noChangeAspect="1" noChangeArrowheads="1"/>
          </p:cNvPicPr>
          <p:nvPr/>
        </p:nvPicPr>
        <p:blipFill rotWithShape="1">
          <a:blip r:embed="rId3">
            <a:extLst>
              <a:ext uri="{28A0092B-C50C-407E-A947-70E740481C1C}">
                <a14:useLocalDpi xmlns:a14="http://schemas.microsoft.com/office/drawing/2010/main" val="0"/>
              </a:ext>
            </a:extLst>
          </a:blip>
          <a:srcRect l="9708" t="6105" r="8166" b="5209"/>
          <a:stretch/>
        </p:blipFill>
        <p:spPr bwMode="auto">
          <a:xfrm>
            <a:off x="7972423" y="786877"/>
            <a:ext cx="4010028" cy="382692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eaky ReLU formula"/>
          <p:cNvPicPr>
            <a:picLocks noChangeAspect="1" noChangeArrowheads="1"/>
          </p:cNvPicPr>
          <p:nvPr/>
        </p:nvPicPr>
        <p:blipFill rotWithShape="1">
          <a:blip r:embed="rId4">
            <a:extLst>
              <a:ext uri="{28A0092B-C50C-407E-A947-70E740481C1C}">
                <a14:useLocalDpi xmlns:a14="http://schemas.microsoft.com/office/drawing/2010/main" val="0"/>
              </a:ext>
            </a:extLst>
          </a:blip>
          <a:srcRect l="13996" t="49792" r="13830" b="33422"/>
          <a:stretch/>
        </p:blipFill>
        <p:spPr bwMode="auto">
          <a:xfrm>
            <a:off x="9156577" y="5260130"/>
            <a:ext cx="2825874" cy="4571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5864" y="4613799"/>
            <a:ext cx="3183146"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spTree>
    <p:extLst>
      <p:ext uri="{BB962C8B-B14F-4D97-AF65-F5344CB8AC3E}">
        <p14:creationId xmlns:p14="http://schemas.microsoft.com/office/powerpoint/2010/main" val="360967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7912100" cy="2677656"/>
          </a:xfrm>
          <a:prstGeom prst="rect">
            <a:avLst/>
          </a:prstGeom>
        </p:spPr>
        <p:txBody>
          <a:bodyPr wrap="square">
            <a:spAutoFit/>
          </a:bodyPr>
          <a:lstStyle/>
          <a:p>
            <a:r>
              <a:rPr lang="en-US" sz="2400" b="1" dirty="0"/>
              <a:t>The limitations that this function faces include:</a:t>
            </a:r>
            <a:br>
              <a:rPr lang="en-US" sz="2400" b="1" dirty="0"/>
            </a:br>
            <a:endParaRPr lang="en-US" sz="2400" b="1" dirty="0"/>
          </a:p>
          <a:p>
            <a:pPr marL="342900" indent="-342900">
              <a:buFont typeface="Arial" panose="020B0604020202020204" pitchFamily="34" charset="0"/>
              <a:buChar char="•"/>
            </a:pPr>
            <a:r>
              <a:rPr lang="en-US" sz="2400" dirty="0"/>
              <a:t>The predictions may not be consistent for negative input values. </a:t>
            </a:r>
          </a:p>
          <a:p>
            <a:pPr marL="342900" indent="-342900">
              <a:buFont typeface="Arial" panose="020B0604020202020204" pitchFamily="34" charset="0"/>
              <a:buChar char="•"/>
            </a:pPr>
            <a:r>
              <a:rPr lang="en-US" sz="2400" dirty="0"/>
              <a:t>The gradient for negative values is a small value that makes the learning of model parameters time-consuming.</a:t>
            </a:r>
          </a:p>
          <a:p>
            <a:endParaRPr lang="en-US" sz="2400" dirty="0"/>
          </a:p>
        </p:txBody>
      </p:sp>
      <p:pic>
        <p:nvPicPr>
          <p:cNvPr id="25602" name="Picture 2" descr="The derivative of the Leaky ReLU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7208" t="6933" r="5043" b="3948"/>
          <a:stretch/>
        </p:blipFill>
        <p:spPr bwMode="auto">
          <a:xfrm>
            <a:off x="8305800" y="1193881"/>
            <a:ext cx="3886200" cy="349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603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r>
              <a:rPr lang="en-US" sz="4000" dirty="0">
                <a:latin typeface="Palatino Linotype" panose="02040502050505030304" pitchFamily="18" charset="0"/>
              </a:rPr>
              <a:t>.</a:t>
            </a: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6370975"/>
          </a:xfrm>
          <a:prstGeom prst="rect">
            <a:avLst/>
          </a:prstGeom>
        </p:spPr>
        <p:txBody>
          <a:bodyPr wrap="square">
            <a:spAutoFit/>
          </a:bodyPr>
          <a:lstStyle/>
          <a:p>
            <a:r>
              <a:rPr lang="en-US" sz="2400" b="1" dirty="0" smtClean="0"/>
              <a:t>Parametric </a:t>
            </a:r>
            <a:r>
              <a:rPr lang="en-US" sz="2400" b="1" dirty="0" err="1"/>
              <a:t>ReLU</a:t>
            </a:r>
            <a:r>
              <a:rPr lang="en-US" sz="2400" b="1" dirty="0"/>
              <a:t> </a:t>
            </a:r>
            <a:r>
              <a:rPr lang="en-US" sz="2400" b="1" dirty="0" smtClean="0"/>
              <a:t>Function:</a:t>
            </a:r>
            <a:endParaRPr lang="en-US" sz="2400" dirty="0"/>
          </a:p>
          <a:p>
            <a:pPr marL="342900" indent="-342900">
              <a:buFont typeface="Arial" panose="020B0604020202020204" pitchFamily="34" charset="0"/>
              <a:buChar char="•"/>
            </a:pPr>
            <a:r>
              <a:rPr lang="en-US" sz="2400" dirty="0"/>
              <a:t>Parametric </a:t>
            </a:r>
            <a:r>
              <a:rPr lang="en-US" sz="2400" dirty="0" err="1"/>
              <a:t>ReLU</a:t>
            </a:r>
            <a:r>
              <a:rPr lang="en-US" sz="2400" dirty="0"/>
              <a:t> is another variant of </a:t>
            </a:r>
            <a:r>
              <a:rPr lang="en-US" sz="2400" dirty="0" err="1"/>
              <a:t>ReLU</a:t>
            </a:r>
            <a:r>
              <a:rPr lang="en-US" sz="2400" dirty="0"/>
              <a:t> that aims to solve the problem of gradient’s becoming zero for the left half of the axis. </a:t>
            </a:r>
          </a:p>
          <a:p>
            <a:pPr marL="342900" indent="-342900">
              <a:buFont typeface="Arial" panose="020B0604020202020204" pitchFamily="34" charset="0"/>
              <a:buChar char="•"/>
            </a:pPr>
            <a:r>
              <a:rPr lang="en-US" sz="2400" dirty="0"/>
              <a:t>This function provides the slope of the negative part of the function as an argument </a:t>
            </a:r>
            <a:r>
              <a:rPr lang="en-US" sz="2400" i="1" dirty="0"/>
              <a:t>a</a:t>
            </a:r>
            <a:r>
              <a:rPr lang="en-US" sz="2400" dirty="0"/>
              <a:t>. By performing backpropagation, the most appropriate value of </a:t>
            </a:r>
            <a:r>
              <a:rPr lang="en-US" sz="2400" i="1" dirty="0"/>
              <a:t>a</a:t>
            </a:r>
            <a:r>
              <a:rPr lang="en-US" sz="2400" dirty="0"/>
              <a:t> is learnt</a:t>
            </a:r>
            <a:r>
              <a:rPr lang="en-US" sz="2400" dirty="0" smtClean="0"/>
              <a:t>.</a:t>
            </a:r>
          </a:p>
          <a:p>
            <a:pPr marL="342900" indent="-342900">
              <a:buFont typeface="Arial" panose="020B0604020202020204" pitchFamily="34" charset="0"/>
              <a:buChar char="•"/>
            </a:pPr>
            <a:r>
              <a:rPr lang="en-US" sz="2400" dirty="0"/>
              <a:t>The parameterized </a:t>
            </a:r>
            <a:r>
              <a:rPr lang="en-US" sz="2400" dirty="0" err="1"/>
              <a:t>ReLU</a:t>
            </a:r>
            <a:r>
              <a:rPr lang="en-US" sz="2400" dirty="0"/>
              <a:t> function is used when the leaky </a:t>
            </a:r>
            <a:r>
              <a:rPr lang="en-US" sz="2400" dirty="0" err="1"/>
              <a:t>ReLU</a:t>
            </a:r>
            <a:r>
              <a:rPr lang="en-US" sz="2400" dirty="0"/>
              <a:t> function still fails at solving the problem of dead neurons, and the relevant information is not successfully passed to the next layer. </a:t>
            </a:r>
          </a:p>
          <a:p>
            <a:pPr marL="342900" indent="-342900">
              <a:buFont typeface="Arial" panose="020B0604020202020204" pitchFamily="34" charset="0"/>
              <a:buChar char="•"/>
            </a:pPr>
            <a:r>
              <a:rPr lang="en-US" sz="2400" b="1" dirty="0"/>
              <a:t>This function’s limitation is </a:t>
            </a:r>
            <a:r>
              <a:rPr lang="en-US" sz="2400" dirty="0"/>
              <a:t>that it may perform differently for different problems depending upon the value of slope parameter </a:t>
            </a:r>
            <a:r>
              <a:rPr lang="en-US" sz="2400" b="1" i="1" dirty="0"/>
              <a:t>a.</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b="1" dirty="0" smtClean="0"/>
          </a:p>
          <a:p>
            <a:endParaRPr lang="en-US" sz="2400" dirty="0"/>
          </a:p>
        </p:txBody>
      </p:sp>
      <p:pic>
        <p:nvPicPr>
          <p:cNvPr id="16386" name="Picture 2" descr="Parametric ReLU"/>
          <p:cNvPicPr>
            <a:picLocks noChangeAspect="1" noChangeArrowheads="1"/>
          </p:cNvPicPr>
          <p:nvPr/>
        </p:nvPicPr>
        <p:blipFill rotWithShape="1">
          <a:blip r:embed="rId3">
            <a:extLst>
              <a:ext uri="{28A0092B-C50C-407E-A947-70E740481C1C}">
                <a14:useLocalDpi xmlns:a14="http://schemas.microsoft.com/office/drawing/2010/main" val="0"/>
              </a:ext>
            </a:extLst>
          </a:blip>
          <a:srcRect l="6959" t="4974" r="7542" b="6624"/>
          <a:stretch/>
        </p:blipFill>
        <p:spPr bwMode="auto">
          <a:xfrm>
            <a:off x="8515350" y="706156"/>
            <a:ext cx="3676650" cy="33595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189829" y="4327029"/>
            <a:ext cx="3230771"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pic>
        <p:nvPicPr>
          <p:cNvPr id="16388" name="Picture 4" descr="Parametric ReLU"/>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89" t="51042" r="15111" b="33780"/>
          <a:stretch/>
        </p:blipFill>
        <p:spPr bwMode="auto">
          <a:xfrm>
            <a:off x="9772851" y="4973360"/>
            <a:ext cx="2064726" cy="3305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189830" y="5488538"/>
            <a:ext cx="2878346" cy="923330"/>
          </a:xfrm>
          <a:prstGeom prst="rect">
            <a:avLst/>
          </a:prstGeom>
        </p:spPr>
        <p:txBody>
          <a:bodyPr wrap="square">
            <a:spAutoFit/>
          </a:bodyPr>
          <a:lstStyle/>
          <a:p>
            <a:r>
              <a:rPr lang="en-US" dirty="0">
                <a:solidFill>
                  <a:srgbClr val="1F1F1F"/>
                </a:solidFill>
                <a:latin typeface="Inter"/>
              </a:rPr>
              <a:t>Where </a:t>
            </a:r>
            <a:r>
              <a:rPr lang="en-US" i="1" dirty="0">
                <a:solidFill>
                  <a:srgbClr val="1F1F1F"/>
                </a:solidFill>
                <a:latin typeface="Inter"/>
              </a:rPr>
              <a:t>"a" </a:t>
            </a:r>
            <a:r>
              <a:rPr lang="en-US" dirty="0">
                <a:solidFill>
                  <a:srgbClr val="1F1F1F"/>
                </a:solidFill>
                <a:latin typeface="Inter"/>
              </a:rPr>
              <a:t>is the slope parameter for negative values.</a:t>
            </a:r>
            <a:endParaRPr lang="en-US" dirty="0"/>
          </a:p>
        </p:txBody>
      </p:sp>
    </p:spTree>
    <p:extLst>
      <p:ext uri="{BB962C8B-B14F-4D97-AF65-F5344CB8AC3E}">
        <p14:creationId xmlns:p14="http://schemas.microsoft.com/office/powerpoint/2010/main" val="31860536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a:latin typeface="Palatino Linotype" panose="02040502050505030304" pitchFamily="18" charset="0"/>
              </a:rPr>
              <a:t>10 Non-Linear Neural Networks Activation Functions</a:t>
            </a:r>
            <a:br>
              <a:rPr lang="en-US" sz="4000" dirty="0">
                <a:latin typeface="Palatino Linotype" panose="02040502050505030304" pitchFamily="18" charset="0"/>
              </a:rPr>
            </a:b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4524315"/>
          </a:xfrm>
          <a:prstGeom prst="rect">
            <a:avLst/>
          </a:prstGeom>
        </p:spPr>
        <p:txBody>
          <a:bodyPr wrap="square">
            <a:spAutoFit/>
          </a:bodyPr>
          <a:lstStyle/>
          <a:p>
            <a:r>
              <a:rPr lang="en-US" sz="2400" b="1" dirty="0" smtClean="0"/>
              <a:t>Exponential </a:t>
            </a:r>
            <a:r>
              <a:rPr lang="en-US" sz="2400" b="1" dirty="0"/>
              <a:t>Linear Units (ELUs) </a:t>
            </a:r>
            <a:r>
              <a:rPr lang="en-US" sz="2400" b="1" dirty="0" smtClean="0"/>
              <a:t>Activation Function :</a:t>
            </a:r>
          </a:p>
          <a:p>
            <a:pPr marL="342900" indent="-342900">
              <a:buFont typeface="Arial" panose="020B0604020202020204" pitchFamily="34" charset="0"/>
              <a:buChar char="•"/>
            </a:pPr>
            <a:r>
              <a:rPr lang="en-US" sz="2400" dirty="0"/>
              <a:t>Exponential Linear Unit, or ELU for short, is also a variant of </a:t>
            </a:r>
            <a:r>
              <a:rPr lang="en-US" sz="2400" dirty="0" err="1"/>
              <a:t>ReLU</a:t>
            </a:r>
            <a:r>
              <a:rPr lang="en-US" sz="2400" dirty="0"/>
              <a:t> that modifies the slope of the negative part of the function. </a:t>
            </a:r>
          </a:p>
          <a:p>
            <a:pPr marL="342900" indent="-342900">
              <a:buFont typeface="Arial" panose="020B0604020202020204" pitchFamily="34" charset="0"/>
              <a:buChar char="•"/>
            </a:pPr>
            <a:r>
              <a:rPr lang="en-US" sz="2400" dirty="0"/>
              <a:t>ELU uses a log curve to define the </a:t>
            </a:r>
            <a:r>
              <a:rPr lang="en-US" sz="2400" dirty="0" err="1"/>
              <a:t>negativ</a:t>
            </a:r>
            <a:r>
              <a:rPr lang="en-US" sz="2400" dirty="0"/>
              <a:t> values unlike the leaky </a:t>
            </a:r>
            <a:r>
              <a:rPr lang="en-US" sz="2400" dirty="0" err="1"/>
              <a:t>ReLU</a:t>
            </a:r>
            <a:r>
              <a:rPr lang="en-US" sz="2400" dirty="0"/>
              <a:t> and Parametric </a:t>
            </a:r>
            <a:r>
              <a:rPr lang="en-US" sz="2400" dirty="0" err="1"/>
              <a:t>ReLU</a:t>
            </a:r>
            <a:r>
              <a:rPr lang="en-US" sz="2400" dirty="0"/>
              <a:t> functions with a straight line.</a:t>
            </a:r>
          </a:p>
          <a:p>
            <a:pPr marL="342900" indent="-342900">
              <a:buFont typeface="Arial" panose="020B0604020202020204" pitchFamily="34" charset="0"/>
              <a:buChar char="•"/>
            </a:pPr>
            <a:r>
              <a:rPr lang="en-US" sz="2400" dirty="0" smtClean="0"/>
              <a:t>ELU </a:t>
            </a:r>
            <a:r>
              <a:rPr lang="en-US" sz="2400" dirty="0"/>
              <a:t>becomes smooth slowly until its output equal to -α whereas RELU sharply </a:t>
            </a:r>
            <a:r>
              <a:rPr lang="en-US" sz="2400" dirty="0" err="1"/>
              <a:t>smoothes</a:t>
            </a:r>
            <a:r>
              <a:rPr lang="en-US" sz="2400" dirty="0"/>
              <a:t>.</a:t>
            </a:r>
          </a:p>
          <a:p>
            <a:pPr marL="342900" indent="-342900">
              <a:buFont typeface="Arial" panose="020B0604020202020204" pitchFamily="34" charset="0"/>
              <a:buChar char="•"/>
            </a:pPr>
            <a:r>
              <a:rPr lang="en-US" sz="2400" dirty="0"/>
              <a:t>Avoids dead </a:t>
            </a:r>
            <a:r>
              <a:rPr lang="en-US" sz="2400" dirty="0" err="1"/>
              <a:t>ReLU</a:t>
            </a:r>
            <a:r>
              <a:rPr lang="en-US" sz="2400" dirty="0"/>
              <a:t> problem by introducing log curve for negative values of input. It helps the network nudge weights and biases in the right direction.</a:t>
            </a:r>
          </a:p>
          <a:p>
            <a:endParaRPr lang="en-US" sz="2400" dirty="0"/>
          </a:p>
        </p:txBody>
      </p:sp>
      <p:pic>
        <p:nvPicPr>
          <p:cNvPr id="18434" name="Picture 2" descr="ELU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6708" t="5116" r="9042" b="2522"/>
          <a:stretch/>
        </p:blipFill>
        <p:spPr bwMode="auto">
          <a:xfrm>
            <a:off x="8486775" y="754666"/>
            <a:ext cx="3467100" cy="335907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ELU Activation Function form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892" t="39246" r="14080" b="29659"/>
          <a:stretch/>
        </p:blipFill>
        <p:spPr bwMode="auto">
          <a:xfrm>
            <a:off x="9124950" y="5185035"/>
            <a:ext cx="2400300" cy="8038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601075" y="4326222"/>
            <a:ext cx="3087896"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spTree>
    <p:extLst>
      <p:ext uri="{BB962C8B-B14F-4D97-AF65-F5344CB8AC3E}">
        <p14:creationId xmlns:p14="http://schemas.microsoft.com/office/powerpoint/2010/main" val="206107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Layers Types:</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5575" y="1028343"/>
            <a:ext cx="12036425" cy="3323987"/>
          </a:xfrm>
          <a:prstGeom prst="rect">
            <a:avLst/>
          </a:prstGeom>
        </p:spPr>
        <p:txBody>
          <a:bodyPr wrap="square">
            <a:spAutoFit/>
          </a:bodyPr>
          <a:lstStyle/>
          <a:p>
            <a:r>
              <a:rPr lang="en-US" sz="2400" b="1" dirty="0"/>
              <a:t>There are many types of layers used to build Convolutional Neural Networks, but the ones you are most likely to encounter include:</a:t>
            </a:r>
          </a:p>
          <a:p>
            <a:pPr marL="285750" indent="-285750">
              <a:buFont typeface="Arial" panose="020B0604020202020204" pitchFamily="34" charset="0"/>
              <a:buChar char="•"/>
            </a:pPr>
            <a:endParaRPr lang="en-US" dirty="0">
              <a:solidFill>
                <a:srgbClr val="051E50"/>
              </a:solidFill>
              <a:latin typeface="proxima-nova"/>
            </a:endParaRPr>
          </a:p>
          <a:p>
            <a:pPr marL="285750" indent="-285750">
              <a:buFont typeface="Arial" panose="020B0604020202020204" pitchFamily="34" charset="0"/>
              <a:buChar char="•"/>
            </a:pPr>
            <a:r>
              <a:rPr lang="en-US" sz="2400" dirty="0"/>
              <a:t>Convolutional (CONV)</a:t>
            </a:r>
          </a:p>
          <a:p>
            <a:pPr marL="285750" indent="-285750">
              <a:buFont typeface="Arial" panose="020B0604020202020204" pitchFamily="34" charset="0"/>
              <a:buChar char="•"/>
            </a:pPr>
            <a:r>
              <a:rPr lang="en-US" sz="2400" dirty="0"/>
              <a:t>Activation (ACT or RELU , where we use the same or the actual activation function)</a:t>
            </a:r>
          </a:p>
          <a:p>
            <a:pPr marL="285750" indent="-285750">
              <a:buFont typeface="Arial" panose="020B0604020202020204" pitchFamily="34" charset="0"/>
              <a:buChar char="•"/>
            </a:pPr>
            <a:r>
              <a:rPr lang="en-US" sz="2400" dirty="0"/>
              <a:t>Pooling (POOL)</a:t>
            </a:r>
          </a:p>
          <a:p>
            <a:pPr marL="285750" indent="-285750">
              <a:buFont typeface="Arial" panose="020B0604020202020204" pitchFamily="34" charset="0"/>
              <a:buChar char="•"/>
            </a:pPr>
            <a:r>
              <a:rPr lang="en-US" sz="2400" dirty="0"/>
              <a:t>Fully connected (FC)</a:t>
            </a:r>
          </a:p>
          <a:p>
            <a:pPr marL="285750" indent="-285750">
              <a:buFont typeface="Arial" panose="020B0604020202020204" pitchFamily="34" charset="0"/>
              <a:buChar char="•"/>
            </a:pPr>
            <a:r>
              <a:rPr lang="en-US" sz="2400" dirty="0"/>
              <a:t>Batch normalization (BN)</a:t>
            </a:r>
          </a:p>
          <a:p>
            <a:pPr marL="285750" indent="-285750">
              <a:buFont typeface="Arial" panose="020B0604020202020204" pitchFamily="34" charset="0"/>
              <a:buChar char="•"/>
            </a:pPr>
            <a:r>
              <a:rPr lang="en-US" sz="2400" dirty="0"/>
              <a:t>Dropout (DO)</a:t>
            </a:r>
          </a:p>
        </p:txBody>
      </p:sp>
    </p:spTree>
    <p:extLst>
      <p:ext uri="{BB962C8B-B14F-4D97-AF65-F5344CB8AC3E}">
        <p14:creationId xmlns:p14="http://schemas.microsoft.com/office/powerpoint/2010/main" val="1352076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188325" cy="2308324"/>
          </a:xfrm>
          <a:prstGeom prst="rect">
            <a:avLst/>
          </a:prstGeom>
        </p:spPr>
        <p:txBody>
          <a:bodyPr wrap="square">
            <a:spAutoFit/>
          </a:bodyPr>
          <a:lstStyle/>
          <a:p>
            <a:r>
              <a:rPr lang="en-US" sz="2400" b="1" dirty="0"/>
              <a:t>The limitations of the ELU function are as follow</a:t>
            </a:r>
            <a:r>
              <a:rPr lang="en-US" sz="2400" b="1" dirty="0" smtClean="0"/>
              <a:t>:</a:t>
            </a:r>
            <a:endParaRPr lang="en-US" sz="2400" b="1" dirty="0"/>
          </a:p>
          <a:p>
            <a:pPr marL="342900" indent="-342900">
              <a:buFont typeface="Arial" panose="020B0604020202020204" pitchFamily="34" charset="0"/>
              <a:buChar char="•"/>
            </a:pPr>
            <a:r>
              <a:rPr lang="en-US" sz="2400" dirty="0" smtClean="0"/>
              <a:t>It </a:t>
            </a:r>
            <a:r>
              <a:rPr lang="en-US" sz="2400" dirty="0"/>
              <a:t>increases the computational time because of the exponential operation included</a:t>
            </a:r>
          </a:p>
          <a:p>
            <a:pPr marL="342900" indent="-342900">
              <a:buFont typeface="Arial" panose="020B0604020202020204" pitchFamily="34" charset="0"/>
              <a:buChar char="•"/>
            </a:pPr>
            <a:r>
              <a:rPr lang="en-US" sz="2400" dirty="0"/>
              <a:t>No learning of the ‘a’ value takes place</a:t>
            </a:r>
          </a:p>
          <a:p>
            <a:pPr marL="342900" indent="-342900">
              <a:buFont typeface="Arial" panose="020B0604020202020204" pitchFamily="34" charset="0"/>
              <a:buChar char="•"/>
            </a:pPr>
            <a:r>
              <a:rPr lang="en-US" sz="2400" dirty="0"/>
              <a:t>Exploding gradient problem</a:t>
            </a:r>
          </a:p>
          <a:p>
            <a:endParaRPr lang="en-US" sz="2400" dirty="0"/>
          </a:p>
        </p:txBody>
      </p:sp>
      <p:pic>
        <p:nvPicPr>
          <p:cNvPr id="26626" name="Picture 2" descr="ELU Activation Function and its derivative"/>
          <p:cNvPicPr>
            <a:picLocks noChangeAspect="1" noChangeArrowheads="1"/>
          </p:cNvPicPr>
          <p:nvPr/>
        </p:nvPicPr>
        <p:blipFill rotWithShape="1">
          <a:blip r:embed="rId3">
            <a:extLst>
              <a:ext uri="{28A0092B-C50C-407E-A947-70E740481C1C}">
                <a14:useLocalDpi xmlns:a14="http://schemas.microsoft.com/office/drawing/2010/main" val="0"/>
              </a:ext>
            </a:extLst>
          </a:blip>
          <a:srcRect l="2084" t="4550" r="1791" b="9453"/>
          <a:stretch/>
        </p:blipFill>
        <p:spPr bwMode="auto">
          <a:xfrm>
            <a:off x="7521443" y="706156"/>
            <a:ext cx="4264290" cy="337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1341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569325" cy="7109639"/>
          </a:xfrm>
          <a:prstGeom prst="rect">
            <a:avLst/>
          </a:prstGeom>
        </p:spPr>
        <p:txBody>
          <a:bodyPr wrap="square">
            <a:spAutoFit/>
          </a:bodyPr>
          <a:lstStyle/>
          <a:p>
            <a:r>
              <a:rPr lang="en-US" sz="2400" b="1" dirty="0" err="1" smtClean="0"/>
              <a:t>Softmax</a:t>
            </a:r>
            <a:r>
              <a:rPr lang="en-US" sz="2400" b="1" dirty="0" smtClean="0"/>
              <a:t> Function:</a:t>
            </a:r>
          </a:p>
          <a:p>
            <a:pPr marL="342900" indent="-342900">
              <a:buFont typeface="Arial" panose="020B0604020202020204" pitchFamily="34" charset="0"/>
              <a:buChar char="•"/>
            </a:pPr>
            <a:r>
              <a:rPr lang="en-US" sz="2400" dirty="0" err="1" smtClean="0"/>
              <a:t>Softmax</a:t>
            </a:r>
            <a:r>
              <a:rPr lang="en-US" sz="2400" dirty="0" smtClean="0"/>
              <a:t> </a:t>
            </a:r>
            <a:r>
              <a:rPr lang="en-US" sz="2400" dirty="0"/>
              <a:t>function is described as a combination of multiple </a:t>
            </a:r>
            <a:r>
              <a:rPr lang="en-US" sz="2400" dirty="0" err="1"/>
              <a:t>sigmoids</a:t>
            </a:r>
            <a:r>
              <a:rPr lang="en-US" sz="2400" dirty="0"/>
              <a:t>. </a:t>
            </a:r>
            <a:endParaRPr lang="en-US" sz="2400" dirty="0" smtClean="0"/>
          </a:p>
          <a:p>
            <a:pPr marL="342900" indent="-342900">
              <a:buFont typeface="Arial" panose="020B0604020202020204" pitchFamily="34" charset="0"/>
              <a:buChar char="•"/>
            </a:pPr>
            <a:r>
              <a:rPr lang="en-US" sz="2400" dirty="0"/>
              <a:t>It calculates the relative probabilities. Similar to the sigmoid/logistic activation function, the </a:t>
            </a:r>
            <a:r>
              <a:rPr lang="en-US" sz="2400" dirty="0" err="1"/>
              <a:t>SoftMax</a:t>
            </a:r>
            <a:r>
              <a:rPr lang="en-US" sz="2400" dirty="0"/>
              <a:t> function returns the probability of each class. </a:t>
            </a:r>
          </a:p>
          <a:p>
            <a:pPr marL="342900" indent="-342900">
              <a:buFont typeface="Arial" panose="020B0604020202020204" pitchFamily="34" charset="0"/>
              <a:buChar char="•"/>
            </a:pPr>
            <a:r>
              <a:rPr lang="en-US" sz="2400" dirty="0"/>
              <a:t>It is most commonly used as an activation function for the last layer of the neural network in the case of multi-class classification. </a:t>
            </a:r>
            <a:endParaRPr lang="en-US" sz="2400" dirty="0" smtClean="0"/>
          </a:p>
          <a:p>
            <a:pPr marL="342900" indent="-342900">
              <a:buFont typeface="Arial" panose="020B0604020202020204" pitchFamily="34" charset="0"/>
              <a:buChar char="•"/>
            </a:pPr>
            <a:r>
              <a:rPr lang="en-US" sz="2400" dirty="0"/>
              <a:t>Assume </a:t>
            </a:r>
            <a:r>
              <a:rPr lang="en-US" sz="2400" dirty="0" smtClean="0"/>
              <a:t>three classes, output </a:t>
            </a:r>
            <a:r>
              <a:rPr lang="en-US" sz="2400" dirty="0"/>
              <a:t>from the neurons is [1.8, 0.9, 0.68].</a:t>
            </a:r>
          </a:p>
          <a:p>
            <a:pPr marL="342900" indent="-342900">
              <a:buFont typeface="Arial" panose="020B0604020202020204" pitchFamily="34" charset="0"/>
              <a:buChar char="•"/>
            </a:pPr>
            <a:r>
              <a:rPr lang="en-US" sz="2400" dirty="0"/>
              <a:t>Applying the </a:t>
            </a:r>
            <a:r>
              <a:rPr lang="en-US" sz="2400" dirty="0" err="1"/>
              <a:t>softmax</a:t>
            </a:r>
            <a:r>
              <a:rPr lang="en-US" sz="2400" dirty="0"/>
              <a:t> </a:t>
            </a:r>
            <a:r>
              <a:rPr lang="en-US" sz="2400" dirty="0" smtClean="0"/>
              <a:t>: </a:t>
            </a:r>
            <a:r>
              <a:rPr lang="en-US" sz="2400" dirty="0"/>
              <a:t>[0.58, 0.23, 0.19]. </a:t>
            </a:r>
          </a:p>
          <a:p>
            <a:pPr marL="342900" indent="-342900">
              <a:buFont typeface="Arial" panose="020B0604020202020204" pitchFamily="34" charset="0"/>
              <a:buChar char="•"/>
            </a:pPr>
            <a:r>
              <a:rPr lang="en-US" sz="2400" dirty="0"/>
              <a:t>The function returns 1 for the largest probability index while it returns 0 for the other two array indexes. Here, giving full weight to index 0 and no weight to index 1 and index 2. So the output would be the class corresponding to the 1st neuron(index 0) out of three.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b="1" dirty="0" smtClean="0"/>
          </a:p>
          <a:p>
            <a:endParaRPr lang="en-US" sz="2400" dirty="0"/>
          </a:p>
        </p:txBody>
      </p:sp>
      <p:pic>
        <p:nvPicPr>
          <p:cNvPr id="28674" name="Picture 2" descr="Probability in Softmax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7459" t="6391" r="6542" b="3594"/>
          <a:stretch/>
        </p:blipFill>
        <p:spPr bwMode="auto">
          <a:xfrm>
            <a:off x="8362950" y="706156"/>
            <a:ext cx="3829050" cy="3461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724900" y="4372437"/>
            <a:ext cx="3430796"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pic>
        <p:nvPicPr>
          <p:cNvPr id="28676" name="Picture 4" descr="Softmax Function"/>
          <p:cNvPicPr>
            <a:picLocks noChangeAspect="1" noChangeArrowheads="1"/>
          </p:cNvPicPr>
          <p:nvPr/>
        </p:nvPicPr>
        <p:blipFill rotWithShape="1">
          <a:blip r:embed="rId4">
            <a:extLst>
              <a:ext uri="{28A0092B-C50C-407E-A947-70E740481C1C}">
                <a14:useLocalDpi xmlns:a14="http://schemas.microsoft.com/office/drawing/2010/main" val="0"/>
              </a:ext>
            </a:extLst>
          </a:blip>
          <a:srcRect l="9708" t="35500" r="8542" b="34334"/>
          <a:stretch/>
        </p:blipFill>
        <p:spPr bwMode="auto">
          <a:xfrm>
            <a:off x="9020175" y="5018768"/>
            <a:ext cx="2876550" cy="79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6849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9010260" cy="6740307"/>
          </a:xfrm>
          <a:prstGeom prst="rect">
            <a:avLst/>
          </a:prstGeom>
        </p:spPr>
        <p:txBody>
          <a:bodyPr wrap="square">
            <a:spAutoFit/>
          </a:bodyPr>
          <a:lstStyle/>
          <a:p>
            <a:r>
              <a:rPr lang="en-US" sz="2400" b="1" dirty="0" smtClean="0"/>
              <a:t>Swish: </a:t>
            </a:r>
            <a:endParaRPr lang="en-US" sz="2400" dirty="0"/>
          </a:p>
          <a:p>
            <a:pPr marL="342900" indent="-342900">
              <a:buFont typeface="Arial" panose="020B0604020202020204" pitchFamily="34" charset="0"/>
              <a:buChar char="•"/>
            </a:pPr>
            <a:r>
              <a:rPr lang="en-US" sz="2400" dirty="0"/>
              <a:t>It is a self-gated activation function developed by researchers at Google. </a:t>
            </a:r>
            <a:br>
              <a:rPr lang="en-US" sz="2400" dirty="0"/>
            </a:br>
            <a:r>
              <a:rPr lang="en-US" sz="2400" dirty="0" smtClean="0"/>
              <a:t>Swish </a:t>
            </a:r>
            <a:r>
              <a:rPr lang="en-US" sz="2400" dirty="0"/>
              <a:t>consistently matches or outperforms </a:t>
            </a:r>
            <a:r>
              <a:rPr lang="en-US" sz="2400" dirty="0" err="1"/>
              <a:t>ReLU</a:t>
            </a:r>
            <a:r>
              <a:rPr lang="en-US" sz="2400" dirty="0"/>
              <a:t> activation function on deep networks applied to various challenging domains such as image classification, machine translation etc. </a:t>
            </a:r>
            <a:endParaRPr lang="en-US" sz="2400" dirty="0" smtClean="0"/>
          </a:p>
          <a:p>
            <a:pPr marL="342900" indent="-342900">
              <a:buFont typeface="Arial" panose="020B0604020202020204" pitchFamily="34" charset="0"/>
              <a:buChar char="•"/>
            </a:pPr>
            <a:r>
              <a:rPr lang="en-US" sz="2400" dirty="0"/>
              <a:t>This function is bounded below but unbounded above i.e. </a:t>
            </a:r>
            <a:r>
              <a:rPr lang="en-US" sz="2400" i="1" dirty="0"/>
              <a:t>Y</a:t>
            </a:r>
            <a:r>
              <a:rPr lang="en-US" sz="2400" dirty="0"/>
              <a:t> approaches to a constant value as </a:t>
            </a:r>
            <a:r>
              <a:rPr lang="en-US" sz="2400" i="1" dirty="0"/>
              <a:t>X</a:t>
            </a:r>
            <a:r>
              <a:rPr lang="en-US" sz="2400" dirty="0"/>
              <a:t> approaches negative infinity but </a:t>
            </a:r>
            <a:r>
              <a:rPr lang="en-US" sz="2400" i="1" dirty="0"/>
              <a:t>Y</a:t>
            </a:r>
            <a:r>
              <a:rPr lang="en-US" sz="2400" dirty="0"/>
              <a:t> approaches to infinity as </a:t>
            </a:r>
            <a:r>
              <a:rPr lang="en-US" sz="2400" i="1" dirty="0"/>
              <a:t>X</a:t>
            </a:r>
            <a:r>
              <a:rPr lang="en-US" sz="2400" dirty="0"/>
              <a:t> approaches infinity</a:t>
            </a:r>
            <a:r>
              <a:rPr lang="en-US" sz="2400" dirty="0" smtClean="0"/>
              <a:t>.</a:t>
            </a:r>
          </a:p>
          <a:p>
            <a:pPr marL="342900" indent="-342900">
              <a:buFont typeface="Arial" panose="020B0604020202020204" pitchFamily="34" charset="0"/>
              <a:buChar char="•"/>
            </a:pPr>
            <a:r>
              <a:rPr lang="en-US" sz="2400" dirty="0"/>
              <a:t>Swish is a smooth function that means that it does not abruptly change direction like </a:t>
            </a:r>
            <a:r>
              <a:rPr lang="en-US" sz="2400" dirty="0" err="1"/>
              <a:t>ReLU</a:t>
            </a:r>
            <a:r>
              <a:rPr lang="en-US" sz="2400" dirty="0"/>
              <a:t> does near x = 0. Rather, it smoothly bends from 0 towards values &lt; 0 and then upwards again</a:t>
            </a:r>
            <a:r>
              <a:rPr lang="en-US" sz="2400" dirty="0" smtClean="0"/>
              <a:t>.</a:t>
            </a:r>
            <a:endParaRPr lang="en-US" sz="2400" dirty="0"/>
          </a:p>
          <a:p>
            <a:pPr marL="342900" indent="-342900">
              <a:buFont typeface="Arial" panose="020B0604020202020204" pitchFamily="34" charset="0"/>
              <a:buChar char="•"/>
            </a:pPr>
            <a:r>
              <a:rPr lang="en-US" sz="2400" dirty="0"/>
              <a:t>Small negative values were zeroed out in </a:t>
            </a:r>
            <a:r>
              <a:rPr lang="en-US" sz="2400" dirty="0" err="1"/>
              <a:t>ReLU</a:t>
            </a:r>
            <a:r>
              <a:rPr lang="en-US" sz="2400" dirty="0"/>
              <a:t> activation function. However, those negative values may still be relevant for capturing patterns underlying the data. Large negative values are zeroed out for reasons of sparsity making it a win-win situation.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27650" name="Picture 2" descr="Swish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4973" r="7667" b="4785"/>
          <a:stretch/>
        </p:blipFill>
        <p:spPr bwMode="auto">
          <a:xfrm>
            <a:off x="9001125" y="779019"/>
            <a:ext cx="3186920" cy="302567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Swish Formula"/>
          <p:cNvPicPr>
            <a:picLocks noChangeAspect="1" noChangeArrowheads="1"/>
          </p:cNvPicPr>
          <p:nvPr/>
        </p:nvPicPr>
        <p:blipFill rotWithShape="1">
          <a:blip r:embed="rId4">
            <a:extLst>
              <a:ext uri="{28A0092B-C50C-407E-A947-70E740481C1C}">
                <a14:useLocalDpi xmlns:a14="http://schemas.microsoft.com/office/drawing/2010/main" val="0"/>
              </a:ext>
            </a:extLst>
          </a:blip>
          <a:srcRect l="13318" t="49435" r="12796" b="32172"/>
          <a:stretch/>
        </p:blipFill>
        <p:spPr bwMode="auto">
          <a:xfrm>
            <a:off x="9165835" y="4538183"/>
            <a:ext cx="2857500" cy="4793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836415" y="3891852"/>
            <a:ext cx="2974585"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spTree>
    <p:extLst>
      <p:ext uri="{BB962C8B-B14F-4D97-AF65-F5344CB8AC3E}">
        <p14:creationId xmlns:p14="http://schemas.microsoft.com/office/powerpoint/2010/main" val="31565317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093075" cy="5632311"/>
          </a:xfrm>
          <a:prstGeom prst="rect">
            <a:avLst/>
          </a:prstGeom>
        </p:spPr>
        <p:txBody>
          <a:bodyPr wrap="square">
            <a:spAutoFit/>
          </a:bodyPr>
          <a:lstStyle/>
          <a:p>
            <a:pPr marL="342900" indent="-342900">
              <a:buFont typeface="Arial" panose="020B0604020202020204" pitchFamily="34" charset="0"/>
              <a:buChar char="•"/>
            </a:pPr>
            <a:r>
              <a:rPr lang="en-US" sz="2400" b="1" dirty="0" smtClean="0"/>
              <a:t>Gaussian </a:t>
            </a:r>
            <a:r>
              <a:rPr lang="en-US" sz="2400" b="1" dirty="0"/>
              <a:t>Error Linear Unit (GELU</a:t>
            </a:r>
            <a:r>
              <a:rPr lang="en-US" sz="2400" b="1" dirty="0" smtClean="0"/>
              <a:t>)</a:t>
            </a:r>
            <a:r>
              <a:rPr lang="en-US" sz="2400" dirty="0" smtClean="0"/>
              <a:t>:</a:t>
            </a:r>
          </a:p>
          <a:p>
            <a:pPr marL="342900" indent="-342900">
              <a:buFont typeface="Arial" panose="020B0604020202020204" pitchFamily="34" charset="0"/>
              <a:buChar char="•"/>
            </a:pPr>
            <a:r>
              <a:rPr lang="en-US" sz="2400" dirty="0"/>
              <a:t>The Gaussian Error Linear Unit (GELU) activation function is compatible with BERT, </a:t>
            </a:r>
            <a:r>
              <a:rPr lang="en-US" sz="2400" dirty="0" err="1"/>
              <a:t>ROBERTa</a:t>
            </a:r>
            <a:r>
              <a:rPr lang="en-US" sz="2400" dirty="0"/>
              <a:t>, ALBERT, and other top NLP models. This activation function is motivated by combining properties from dropout, </a:t>
            </a:r>
            <a:r>
              <a:rPr lang="en-US" sz="2400" dirty="0" err="1"/>
              <a:t>zoneout</a:t>
            </a:r>
            <a:r>
              <a:rPr lang="en-US" sz="2400" dirty="0"/>
              <a:t>, and </a:t>
            </a:r>
            <a:r>
              <a:rPr lang="en-US" sz="2400" dirty="0" err="1"/>
              <a:t>ReLUs</a:t>
            </a:r>
            <a:r>
              <a:rPr lang="en-US" sz="2400" dirty="0"/>
              <a:t>. </a:t>
            </a:r>
            <a:br>
              <a:rPr lang="en-US" sz="2400" dirty="0"/>
            </a:br>
            <a:endParaRPr lang="en-US" sz="2400" dirty="0"/>
          </a:p>
          <a:p>
            <a:pPr marL="342900" indent="-342900">
              <a:buFont typeface="Arial" panose="020B0604020202020204" pitchFamily="34" charset="0"/>
              <a:buChar char="•"/>
            </a:pPr>
            <a:r>
              <a:rPr lang="en-US" sz="2400" dirty="0" err="1"/>
              <a:t>ReLU</a:t>
            </a:r>
            <a:r>
              <a:rPr lang="en-US" sz="2400" dirty="0"/>
              <a:t> and dropout together yield a neuron’s output. </a:t>
            </a:r>
            <a:r>
              <a:rPr lang="en-US" sz="2400" dirty="0" err="1"/>
              <a:t>ReLU</a:t>
            </a:r>
            <a:r>
              <a:rPr lang="en-US" sz="2400" dirty="0"/>
              <a:t> does it deterministically by multiplying the input by zero or one (depending upon the input value being positive or negative) and dropout stochastically multiplying by zero. </a:t>
            </a:r>
            <a:br>
              <a:rPr lang="en-US" sz="2400" dirty="0"/>
            </a:br>
            <a:endParaRPr lang="en-US" sz="2400" dirty="0"/>
          </a:p>
          <a:p>
            <a:pPr marL="342900" indent="-342900">
              <a:buFont typeface="Arial" panose="020B0604020202020204" pitchFamily="34" charset="0"/>
              <a:buChar char="•"/>
            </a:pPr>
            <a:r>
              <a:rPr lang="en-US" sz="2400" dirty="0"/>
              <a:t>RNN </a:t>
            </a:r>
            <a:r>
              <a:rPr lang="en-US" sz="2400" dirty="0" err="1"/>
              <a:t>regularizer</a:t>
            </a:r>
            <a:r>
              <a:rPr lang="en-US" sz="2400" dirty="0"/>
              <a:t> called </a:t>
            </a:r>
            <a:r>
              <a:rPr lang="en-US" sz="2400" dirty="0" err="1"/>
              <a:t>zoneout</a:t>
            </a:r>
            <a:r>
              <a:rPr lang="en-US" sz="2400" dirty="0"/>
              <a:t> stochastically multiplies inputs by one. </a:t>
            </a:r>
            <a:br>
              <a:rPr lang="en-US" sz="2400" dirty="0"/>
            </a:br>
            <a:endParaRPr lang="en-US" sz="2400" dirty="0"/>
          </a:p>
          <a:p>
            <a:pPr marL="342900" indent="-342900">
              <a:buFont typeface="Arial" panose="020B0604020202020204" pitchFamily="34" charset="0"/>
              <a:buChar char="•"/>
            </a:pPr>
            <a:endParaRPr lang="en-US" sz="2400" dirty="0"/>
          </a:p>
        </p:txBody>
      </p:sp>
      <p:pic>
        <p:nvPicPr>
          <p:cNvPr id="29698" name="Picture 2" descr="Gaussian Error Linear Unit (GELU)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4958" t="4221" r="7292" b="5765"/>
          <a:stretch/>
        </p:blipFill>
        <p:spPr bwMode="auto">
          <a:xfrm>
            <a:off x="8172450" y="607222"/>
            <a:ext cx="4019550" cy="3561482"/>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GELU form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875" t="35382" r="7177"/>
          <a:stretch/>
        </p:blipFill>
        <p:spPr bwMode="auto">
          <a:xfrm>
            <a:off x="8541100" y="5052677"/>
            <a:ext cx="3520656" cy="13037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541100" y="4287525"/>
            <a:ext cx="3104940"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spTree>
    <p:extLst>
      <p:ext uri="{BB962C8B-B14F-4D97-AF65-F5344CB8AC3E}">
        <p14:creationId xmlns:p14="http://schemas.microsoft.com/office/powerpoint/2010/main" val="21609806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6740307"/>
          </a:xfrm>
          <a:prstGeom prst="rect">
            <a:avLst/>
          </a:prstGeom>
        </p:spPr>
        <p:txBody>
          <a:bodyPr wrap="square">
            <a:spAutoFit/>
          </a:bodyPr>
          <a:lstStyle/>
          <a:p>
            <a:pPr marL="342900" indent="-342900">
              <a:buFont typeface="Arial" panose="020B0604020202020204" pitchFamily="34" charset="0"/>
              <a:buChar char="•"/>
            </a:pPr>
            <a:r>
              <a:rPr lang="en-US" sz="2400" dirty="0"/>
              <a:t>We merge this functionality by multiplying the input by either zero or one which is stochastically determined and is dependent upon the input</a:t>
            </a:r>
            <a:r>
              <a:rPr lang="en-US" sz="2400" dirty="0" smtClean="0"/>
              <a:t>.</a:t>
            </a:r>
          </a:p>
          <a:p>
            <a:r>
              <a:rPr lang="en-US" sz="2400" dirty="0" smtClean="0"/>
              <a:t> </a:t>
            </a:r>
          </a:p>
          <a:p>
            <a:pPr marL="342900" indent="-342900">
              <a:buFont typeface="Arial" panose="020B0604020202020204" pitchFamily="34" charset="0"/>
              <a:buChar char="•"/>
            </a:pPr>
            <a:r>
              <a:rPr lang="en-US" sz="2400" dirty="0" smtClean="0"/>
              <a:t>We </a:t>
            </a:r>
            <a:r>
              <a:rPr lang="en-US" sz="2400" dirty="0"/>
              <a:t>multiply the neuron input x by </a:t>
            </a:r>
            <a:r>
              <a:rPr lang="en-US" sz="2400" dirty="0" smtClean="0"/>
              <a:t>m </a:t>
            </a:r>
            <a:r>
              <a:rPr lang="en-US" sz="2400" dirty="0"/>
              <a:t>∼ Bernoulli(Φ(x)), where Φ(x) = P(X ≤x), X ∼ N (0, 1) is the cumulative distribution function of the standard normal distribution. </a:t>
            </a:r>
            <a:br>
              <a:rPr lang="en-US" sz="2400" dirty="0"/>
            </a:br>
            <a:endParaRPr lang="en-US" sz="2400" dirty="0"/>
          </a:p>
          <a:p>
            <a:pPr marL="342900" indent="-342900">
              <a:buFont typeface="Arial" panose="020B0604020202020204" pitchFamily="34" charset="0"/>
              <a:buChar char="•"/>
            </a:pPr>
            <a:r>
              <a:rPr lang="en-US" sz="2400" dirty="0"/>
              <a:t>This distribution is chosen since neuron inputs tend to follow a normal distribution, especially with Batch Normalization</a:t>
            </a:r>
            <a:r>
              <a:rPr lang="en-US" sz="2400" dirty="0" smtClean="0"/>
              <a:t>.</a:t>
            </a:r>
          </a:p>
          <a:p>
            <a:endParaRPr lang="en-US" sz="2400" dirty="0" smtClean="0"/>
          </a:p>
          <a:p>
            <a:pPr marL="342900" indent="-342900">
              <a:buFont typeface="Arial" panose="020B0604020202020204" pitchFamily="34" charset="0"/>
              <a:buChar char="•"/>
            </a:pPr>
            <a:r>
              <a:rPr lang="en-US" sz="2400" b="1" i="1" dirty="0"/>
              <a:t>GELU nonlinearity is better than </a:t>
            </a:r>
            <a:r>
              <a:rPr lang="en-US" sz="2400" b="1" i="1" dirty="0" err="1"/>
              <a:t>ReLU</a:t>
            </a:r>
            <a:r>
              <a:rPr lang="en-US" sz="2400" b="1" i="1" dirty="0"/>
              <a:t> and ELU activations and finds performance improvements across all tasks in domains of computer vision, natural language processing, and speech recognition.</a:t>
            </a:r>
          </a:p>
          <a:p>
            <a:r>
              <a:rPr lang="en-US" sz="2400" b="1" i="1" dirty="0"/>
              <a:t/>
            </a:r>
            <a:br>
              <a:rPr lang="en-US" sz="2400" b="1" i="1" dirty="0"/>
            </a:br>
            <a:endParaRPr lang="en-US" sz="2400" b="1" i="1"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7850383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5262979"/>
          </a:xfrm>
          <a:prstGeom prst="rect">
            <a:avLst/>
          </a:prstGeom>
        </p:spPr>
        <p:txBody>
          <a:bodyPr wrap="square">
            <a:spAutoFit/>
          </a:bodyPr>
          <a:lstStyle/>
          <a:p>
            <a:r>
              <a:rPr lang="en-US" sz="2400" b="1" dirty="0" smtClean="0"/>
              <a:t>Scaled </a:t>
            </a:r>
            <a:r>
              <a:rPr lang="en-US" sz="2400" b="1" dirty="0"/>
              <a:t>Exponential Linear Unit (SELU</a:t>
            </a:r>
            <a:r>
              <a:rPr lang="en-US" sz="2400" b="1" dirty="0" smtClean="0"/>
              <a:t>):</a:t>
            </a:r>
            <a:endParaRPr lang="en-US" sz="2400" dirty="0"/>
          </a:p>
          <a:p>
            <a:pPr marL="342900" indent="-342900">
              <a:buFont typeface="Arial" panose="020B0604020202020204" pitchFamily="34" charset="0"/>
              <a:buChar char="•"/>
            </a:pPr>
            <a:r>
              <a:rPr lang="en-US" sz="2400" dirty="0"/>
              <a:t>SELU was defined in self-normalizing networks and takes care of internal normalization which means each layer preserves the mean and variance from the previous layers. </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SELU </a:t>
            </a:r>
            <a:r>
              <a:rPr lang="en-US" sz="2400" dirty="0"/>
              <a:t>enables this normalization by adjusting the mean and </a:t>
            </a:r>
            <a:r>
              <a:rPr lang="en-US" sz="2400" dirty="0" smtClean="0"/>
              <a:t>variance</a:t>
            </a:r>
          </a:p>
          <a:p>
            <a:pPr marL="342900" indent="-342900">
              <a:buFont typeface="Arial" panose="020B0604020202020204" pitchFamily="34" charset="0"/>
              <a:buChar char="•"/>
            </a:pPr>
            <a:r>
              <a:rPr lang="en-US" sz="2400" dirty="0"/>
              <a:t>SELU has both positive and negative values to shift the mean, which was impossible for </a:t>
            </a:r>
            <a:r>
              <a:rPr lang="en-US" sz="2400" dirty="0" err="1"/>
              <a:t>ReLU</a:t>
            </a:r>
            <a:r>
              <a:rPr lang="en-US" sz="2400" dirty="0"/>
              <a:t> activation function as it cannot output negative values. </a:t>
            </a:r>
            <a:br>
              <a:rPr lang="en-US" sz="2400" dirty="0"/>
            </a:br>
            <a:endParaRPr lang="en-US" sz="2400" dirty="0"/>
          </a:p>
          <a:p>
            <a:pPr marL="342900" indent="-342900">
              <a:buFont typeface="Arial" panose="020B0604020202020204" pitchFamily="34" charset="0"/>
              <a:buChar char="•"/>
            </a:pPr>
            <a:r>
              <a:rPr lang="en-US" sz="2400" dirty="0"/>
              <a:t>Gradients can be used to adjust the variance. The activation function needs a region with a gradient larger than one to increase it</a:t>
            </a:r>
            <a:r>
              <a:rPr lang="en-US" sz="2400" dirty="0" smtClean="0"/>
              <a:t>.</a:t>
            </a:r>
            <a:endParaRPr lang="en-US" sz="2400" dirty="0"/>
          </a:p>
        </p:txBody>
      </p:sp>
      <p:pic>
        <p:nvPicPr>
          <p:cNvPr id="32770" name="Picture 2" descr="SELU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8112" t="5940" r="8547" b="4136"/>
          <a:stretch/>
        </p:blipFill>
        <p:spPr bwMode="auto">
          <a:xfrm>
            <a:off x="8450670" y="607222"/>
            <a:ext cx="3741330" cy="34867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541100" y="4287525"/>
            <a:ext cx="3104940"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pic>
        <p:nvPicPr>
          <p:cNvPr id="32772" name="Picture 4" descr="SELU form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16" t="38470" r="9771" b="24816"/>
          <a:stretch/>
        </p:blipFill>
        <p:spPr bwMode="auto">
          <a:xfrm>
            <a:off x="9034986" y="4933856"/>
            <a:ext cx="2723102" cy="693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889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5632311"/>
          </a:xfrm>
          <a:prstGeom prst="rect">
            <a:avLst/>
          </a:prstGeom>
        </p:spPr>
        <p:txBody>
          <a:bodyPr wrap="square">
            <a:spAutoFit/>
          </a:bodyPr>
          <a:lstStyle/>
          <a:p>
            <a:r>
              <a:rPr lang="en-US" sz="2400" b="1" dirty="0" smtClean="0"/>
              <a:t>Scaled </a:t>
            </a:r>
            <a:r>
              <a:rPr lang="en-US" sz="2400" b="1" dirty="0"/>
              <a:t>Exponential Linear Unit (SELU</a:t>
            </a:r>
            <a:r>
              <a:rPr lang="en-US" sz="2400" b="1" dirty="0" smtClean="0"/>
              <a:t>):</a:t>
            </a:r>
          </a:p>
          <a:p>
            <a:endParaRPr lang="en-US" sz="2400" dirty="0"/>
          </a:p>
          <a:p>
            <a:pPr marL="342900" indent="-342900">
              <a:buFont typeface="Arial" panose="020B0604020202020204" pitchFamily="34" charset="0"/>
              <a:buChar char="•"/>
            </a:pPr>
            <a:r>
              <a:rPr lang="en-US" sz="2400" dirty="0"/>
              <a:t>SELU was defined in self-normalizing networks and takes care of internal normalization which means each layer preserves the mean and variance from the previous layers. </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SELU </a:t>
            </a:r>
            <a:r>
              <a:rPr lang="en-US" sz="2400" dirty="0"/>
              <a:t>enables this normalization by adjusting the mean and </a:t>
            </a:r>
            <a:r>
              <a:rPr lang="en-US" sz="2400" dirty="0" smtClean="0"/>
              <a:t>variance</a:t>
            </a:r>
          </a:p>
          <a:p>
            <a:pPr marL="342900" indent="-342900">
              <a:buFont typeface="Arial" panose="020B0604020202020204" pitchFamily="34" charset="0"/>
              <a:buChar char="•"/>
            </a:pPr>
            <a:r>
              <a:rPr lang="en-US" sz="2400" dirty="0"/>
              <a:t>SELU has both positive and negative values to shift the mean, which was impossible for </a:t>
            </a:r>
            <a:r>
              <a:rPr lang="en-US" sz="2400" dirty="0" err="1"/>
              <a:t>ReLU</a:t>
            </a:r>
            <a:r>
              <a:rPr lang="en-US" sz="2400" dirty="0"/>
              <a:t> activation function as it cannot output negative values. </a:t>
            </a:r>
            <a:br>
              <a:rPr lang="en-US" sz="2400" dirty="0"/>
            </a:br>
            <a:endParaRPr lang="en-US" sz="2400" dirty="0"/>
          </a:p>
          <a:p>
            <a:pPr marL="342900" indent="-342900">
              <a:buFont typeface="Arial" panose="020B0604020202020204" pitchFamily="34" charset="0"/>
              <a:buChar char="•"/>
            </a:pPr>
            <a:r>
              <a:rPr lang="en-US" sz="2400" dirty="0"/>
              <a:t>Gradients can be used to adjust the variance. The activation function needs a region with a gradient larger than one to increase it</a:t>
            </a:r>
            <a:r>
              <a:rPr lang="en-US" sz="2400" dirty="0" smtClean="0"/>
              <a:t>.</a:t>
            </a:r>
            <a:endParaRPr lang="en-US" sz="2400" dirty="0"/>
          </a:p>
        </p:txBody>
      </p:sp>
      <p:pic>
        <p:nvPicPr>
          <p:cNvPr id="32770" name="Picture 2" descr="SELU Activation Function"/>
          <p:cNvPicPr>
            <a:picLocks noChangeAspect="1" noChangeArrowheads="1"/>
          </p:cNvPicPr>
          <p:nvPr/>
        </p:nvPicPr>
        <p:blipFill rotWithShape="1">
          <a:blip r:embed="rId3">
            <a:extLst>
              <a:ext uri="{28A0092B-C50C-407E-A947-70E740481C1C}">
                <a14:useLocalDpi xmlns:a14="http://schemas.microsoft.com/office/drawing/2010/main" val="0"/>
              </a:ext>
            </a:extLst>
          </a:blip>
          <a:srcRect l="8112" t="5940" r="8547" b="4136"/>
          <a:stretch/>
        </p:blipFill>
        <p:spPr bwMode="auto">
          <a:xfrm>
            <a:off x="8450670" y="607222"/>
            <a:ext cx="3741330" cy="34867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541100" y="4287525"/>
            <a:ext cx="3104940" cy="646331"/>
          </a:xfrm>
          <a:prstGeom prst="rect">
            <a:avLst/>
          </a:prstGeom>
        </p:spPr>
        <p:txBody>
          <a:bodyPr wrap="square">
            <a:spAutoFit/>
          </a:bodyPr>
          <a:lstStyle/>
          <a:p>
            <a:r>
              <a:rPr lang="en-US" b="1" u="sng" dirty="0">
                <a:solidFill>
                  <a:srgbClr val="1F1F1F"/>
                </a:solidFill>
                <a:latin typeface="Inter"/>
              </a:rPr>
              <a:t>Mathematically</a:t>
            </a:r>
            <a:r>
              <a:rPr lang="en-US" dirty="0">
                <a:solidFill>
                  <a:srgbClr val="1F1F1F"/>
                </a:solidFill>
                <a:latin typeface="Inter"/>
              </a:rPr>
              <a:t> it can be represented as:</a:t>
            </a:r>
            <a:endParaRPr lang="en-US" dirty="0"/>
          </a:p>
        </p:txBody>
      </p:sp>
      <p:pic>
        <p:nvPicPr>
          <p:cNvPr id="32772" name="Picture 4" descr="SELU form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16" t="38470" r="9771" b="24816"/>
          <a:stretch/>
        </p:blipFill>
        <p:spPr bwMode="auto">
          <a:xfrm>
            <a:off x="9034986" y="4933856"/>
            <a:ext cx="2723102" cy="6932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798852" y="5820587"/>
            <a:ext cx="3195370" cy="646331"/>
          </a:xfrm>
          <a:prstGeom prst="rect">
            <a:avLst/>
          </a:prstGeom>
        </p:spPr>
        <p:txBody>
          <a:bodyPr wrap="square">
            <a:spAutoFit/>
          </a:bodyPr>
          <a:lstStyle/>
          <a:p>
            <a:r>
              <a:rPr lang="en-US" dirty="0">
                <a:solidFill>
                  <a:srgbClr val="1F1F1F"/>
                </a:solidFill>
                <a:latin typeface="Inter"/>
              </a:rPr>
              <a:t>SELU has values of alpha α and lambda λ predefined.</a:t>
            </a:r>
            <a:endParaRPr lang="en-US" dirty="0"/>
          </a:p>
        </p:txBody>
      </p:sp>
    </p:spTree>
    <p:extLst>
      <p:ext uri="{BB962C8B-B14F-4D97-AF65-F5344CB8AC3E}">
        <p14:creationId xmlns:p14="http://schemas.microsoft.com/office/powerpoint/2010/main" val="4177455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910709"/>
            <a:ext cx="8445500" cy="3046988"/>
          </a:xfrm>
          <a:prstGeom prst="rect">
            <a:avLst/>
          </a:prstGeom>
        </p:spPr>
        <p:txBody>
          <a:bodyPr wrap="square">
            <a:spAutoFit/>
          </a:bodyPr>
          <a:lstStyle/>
          <a:p>
            <a:r>
              <a:rPr lang="en-US" sz="2400" b="1" dirty="0" smtClean="0"/>
              <a:t>Here’s </a:t>
            </a:r>
            <a:r>
              <a:rPr lang="en-US" sz="2400" b="1" dirty="0"/>
              <a:t>the main advantage of SELU over </a:t>
            </a:r>
            <a:r>
              <a:rPr lang="en-US" sz="2400" b="1" dirty="0" err="1"/>
              <a:t>ReLU</a:t>
            </a:r>
            <a:r>
              <a:rPr lang="en-US" sz="2400" b="1" dirty="0"/>
              <a:t>:</a:t>
            </a:r>
            <a:r>
              <a:rPr lang="en-US" sz="2400" dirty="0"/>
              <a:t/>
            </a:r>
            <a:br>
              <a:rPr lang="en-US" sz="2400" dirty="0"/>
            </a:br>
            <a:endParaRPr lang="en-US" sz="2400" dirty="0"/>
          </a:p>
          <a:p>
            <a:pPr marL="342900" indent="-342900">
              <a:buFont typeface="Arial" panose="020B0604020202020204" pitchFamily="34" charset="0"/>
              <a:buChar char="•"/>
            </a:pPr>
            <a:r>
              <a:rPr lang="en-US" sz="2400" dirty="0"/>
              <a:t>Internal normalization is faster than external normalization, which means the network converges faster.</a:t>
            </a:r>
            <a:br>
              <a:rPr lang="en-US" sz="2400" dirty="0"/>
            </a:br>
            <a:endParaRPr lang="en-US" sz="2400" dirty="0"/>
          </a:p>
          <a:p>
            <a:pPr marL="342900" indent="-342900">
              <a:buFont typeface="Arial" panose="020B0604020202020204" pitchFamily="34" charset="0"/>
              <a:buChar char="•"/>
            </a:pPr>
            <a:r>
              <a:rPr lang="en-US" sz="2400" dirty="0"/>
              <a:t>SELU is a relatively newer activation function and needs more papers on architectures such as CNNs and RNNs, where it is comparatively explored.</a:t>
            </a:r>
          </a:p>
        </p:txBody>
      </p:sp>
    </p:spTree>
    <p:extLst>
      <p:ext uri="{BB962C8B-B14F-4D97-AF65-F5344CB8AC3E}">
        <p14:creationId xmlns:p14="http://schemas.microsoft.com/office/powerpoint/2010/main" val="214430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err="1" smtClean="0">
                <a:latin typeface="Palatino Linotype" panose="02040502050505030304" pitchFamily="18" charset="0"/>
              </a:rPr>
              <a:t>Cheatsheet</a:t>
            </a:r>
            <a:r>
              <a:rPr lang="en-US" sz="4000" dirty="0" smtClean="0">
                <a:latin typeface="Palatino Linotype" panose="02040502050505030304" pitchFamily="18" charset="0"/>
              </a:rPr>
              <a:t> Neural </a:t>
            </a:r>
            <a:r>
              <a:rPr lang="en-US" sz="4000" dirty="0">
                <a:latin typeface="Palatino Linotype" panose="02040502050505030304" pitchFamily="18" charset="0"/>
              </a:rPr>
              <a:t>Network Activation Functions</a:t>
            </a: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Neural Network Activation Functio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9" t="2886" r="6427" b="9014"/>
          <a:stretch/>
        </p:blipFill>
        <p:spPr bwMode="auto">
          <a:xfrm>
            <a:off x="2762655" y="706156"/>
            <a:ext cx="4572000" cy="596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822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Why </a:t>
            </a:r>
            <a:r>
              <a:rPr lang="en-US" sz="4000" dirty="0">
                <a:latin typeface="Palatino Linotype" panose="02040502050505030304" pitchFamily="18" charset="0"/>
              </a:rPr>
              <a:t>are deep neural networks hard to train?</a:t>
            </a:r>
            <a:br>
              <a:rPr lang="en-US" sz="4000" dirty="0">
                <a:latin typeface="Palatino Linotype" panose="02040502050505030304" pitchFamily="18" charset="0"/>
              </a:rPr>
            </a:b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6001643"/>
          </a:xfrm>
          <a:prstGeom prst="rect">
            <a:avLst/>
          </a:prstGeom>
        </p:spPr>
        <p:txBody>
          <a:bodyPr wrap="square">
            <a:spAutoFit/>
          </a:bodyPr>
          <a:lstStyle/>
          <a:p>
            <a:r>
              <a:rPr lang="en-US" sz="2400" b="1" dirty="0"/>
              <a:t>There are two challenges you might encounter when training your deep neural </a:t>
            </a:r>
            <a:r>
              <a:rPr lang="en-US" sz="2400" b="1" dirty="0" smtClean="0"/>
              <a:t>networks:</a:t>
            </a:r>
          </a:p>
          <a:p>
            <a:r>
              <a:rPr lang="en-US" sz="2400" b="1" dirty="0"/>
              <a:t>Vanishing </a:t>
            </a:r>
            <a:r>
              <a:rPr lang="en-US" sz="2400" b="1" dirty="0" smtClean="0"/>
              <a:t>Gradients:</a:t>
            </a:r>
          </a:p>
          <a:p>
            <a:pPr marL="342900" indent="-342900">
              <a:buFont typeface="Arial" panose="020B0604020202020204" pitchFamily="34" charset="0"/>
              <a:buChar char="•"/>
            </a:pPr>
            <a:r>
              <a:rPr lang="en-US" sz="2400" dirty="0"/>
              <a:t>Like the sigmoid function, certain activation functions squish </a:t>
            </a:r>
            <a:r>
              <a:rPr lang="en-US" sz="2400" dirty="0" smtClean="0"/>
              <a:t>a sample </a:t>
            </a:r>
            <a:r>
              <a:rPr lang="en-US" sz="2400" dirty="0"/>
              <a:t>input space into a small output space between 0 and 1. </a:t>
            </a:r>
          </a:p>
          <a:p>
            <a:pPr marL="342900" indent="-342900">
              <a:buFont typeface="Arial" panose="020B0604020202020204" pitchFamily="34" charset="0"/>
              <a:buChar char="•"/>
            </a:pPr>
            <a:r>
              <a:rPr lang="en-US" sz="2400" dirty="0"/>
              <a:t>Therefore, a large change in the input of the sigmoid function will cause a small change in the output. Hence, the derivative becomes small. For shallow networks with only a few layers that use these activations, this isn’t a big problem. </a:t>
            </a:r>
          </a:p>
          <a:p>
            <a:pPr marL="342900" indent="-342900">
              <a:buFont typeface="Arial" panose="020B0604020202020204" pitchFamily="34" charset="0"/>
              <a:buChar char="•"/>
            </a:pPr>
            <a:r>
              <a:rPr lang="en-US" sz="2400" dirty="0"/>
              <a:t>However, when more layers are used, it can cause the gradient to be too small for training to work effectively. </a:t>
            </a:r>
          </a:p>
          <a:p>
            <a:r>
              <a:rPr lang="en-US" sz="2400" b="1" dirty="0" smtClean="0"/>
              <a:t>Exploding Gradients:</a:t>
            </a:r>
          </a:p>
          <a:p>
            <a:pPr marL="342900" indent="-342900">
              <a:buFont typeface="Arial" panose="020B0604020202020204" pitchFamily="34" charset="0"/>
              <a:buChar char="•"/>
            </a:pPr>
            <a:r>
              <a:rPr lang="en-US" sz="2400" dirty="0"/>
              <a:t>Exploding gradients are problems where significant error gradients accumulate and result in very large updates to neural network model weights during training. </a:t>
            </a:r>
          </a:p>
          <a:p>
            <a:pPr marL="342900" indent="-342900">
              <a:buFont typeface="Arial" panose="020B0604020202020204" pitchFamily="34" charset="0"/>
              <a:buChar char="•"/>
            </a:pPr>
            <a:r>
              <a:rPr lang="en-US" sz="2400" dirty="0"/>
              <a:t>An unstable network can result when there are exploding gradients, and the learning cannot be completed. </a:t>
            </a:r>
          </a:p>
          <a:p>
            <a:pPr marL="342900" indent="-342900">
              <a:buFont typeface="Arial" panose="020B0604020202020204" pitchFamily="34" charset="0"/>
              <a:buChar char="•"/>
            </a:pPr>
            <a:r>
              <a:rPr lang="en-US" sz="2400" dirty="0"/>
              <a:t>The values of the weights can also become so large as to overflow and result in something called </a:t>
            </a:r>
            <a:r>
              <a:rPr lang="en-US" sz="2400" dirty="0" err="1"/>
              <a:t>NaN</a:t>
            </a:r>
            <a:r>
              <a:rPr lang="en-US" sz="2400" dirty="0"/>
              <a:t> values. </a:t>
            </a:r>
          </a:p>
        </p:txBody>
      </p:sp>
    </p:spTree>
    <p:extLst>
      <p:ext uri="{BB962C8B-B14F-4D97-AF65-F5344CB8AC3E}">
        <p14:creationId xmlns:p14="http://schemas.microsoft.com/office/powerpoint/2010/main" val="1656090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Text diagram of CNN: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5575" y="1028343"/>
            <a:ext cx="12036425" cy="738664"/>
          </a:xfrm>
          <a:prstGeom prst="rect">
            <a:avLst/>
          </a:prstGeom>
        </p:spPr>
        <p:txBody>
          <a:bodyPr wrap="square">
            <a:spAutoFit/>
          </a:bodyPr>
          <a:lstStyle/>
          <a:p>
            <a:endParaRPr lang="en-US" dirty="0">
              <a:solidFill>
                <a:srgbClr val="051E50"/>
              </a:solidFill>
              <a:latin typeface="proxima-nova"/>
            </a:endParaRPr>
          </a:p>
          <a:p>
            <a:pPr algn="ctr"/>
            <a:r>
              <a:rPr lang="en-US" sz="2400" b="1" dirty="0"/>
              <a:t>CNN = INPUT =&gt; CONV =&gt; RELU =&gt; FC =&gt; SOFTMAX</a:t>
            </a:r>
          </a:p>
        </p:txBody>
      </p:sp>
    </p:spTree>
    <p:extLst>
      <p:ext uri="{BB962C8B-B14F-4D97-AF65-F5344CB8AC3E}">
        <p14:creationId xmlns:p14="http://schemas.microsoft.com/office/powerpoint/2010/main" val="18730308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How </a:t>
            </a:r>
            <a:r>
              <a:rPr lang="en-US" sz="4000" dirty="0">
                <a:latin typeface="Palatino Linotype" panose="02040502050505030304" pitchFamily="18" charset="0"/>
              </a:rPr>
              <a:t>to choose the right Activation Function?</a:t>
            </a: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6370975"/>
          </a:xfrm>
          <a:prstGeom prst="rect">
            <a:avLst/>
          </a:prstGeom>
        </p:spPr>
        <p:txBody>
          <a:bodyPr wrap="square">
            <a:spAutoFit/>
          </a:bodyPr>
          <a:lstStyle/>
          <a:p>
            <a:r>
              <a:rPr lang="en-US" sz="2400" b="1" dirty="0" smtClean="0"/>
              <a:t>You </a:t>
            </a:r>
            <a:r>
              <a:rPr lang="en-US" sz="2400" b="1" dirty="0"/>
              <a:t>need to match your activation function for your output layer based on the type of prediction problem that you are solving—specifically, the type of predicted variable</a:t>
            </a:r>
            <a:r>
              <a:rPr lang="en-US" sz="2400" b="1" dirty="0" smtClean="0"/>
              <a:t>.</a:t>
            </a:r>
          </a:p>
          <a:p>
            <a:pPr marL="342900" indent="-342900">
              <a:buFont typeface="Arial" panose="020B0604020202020204" pitchFamily="34" charset="0"/>
              <a:buChar char="•"/>
            </a:pPr>
            <a:r>
              <a:rPr lang="en-US" sz="2400" dirty="0"/>
              <a:t>As a rule of thumb, you can begin with using the </a:t>
            </a:r>
            <a:r>
              <a:rPr lang="en-US" sz="2400" dirty="0" err="1"/>
              <a:t>ReLU</a:t>
            </a:r>
            <a:r>
              <a:rPr lang="en-US" sz="2400" dirty="0"/>
              <a:t> activation function and then move over to other activation functions if </a:t>
            </a:r>
            <a:r>
              <a:rPr lang="en-US" sz="2400" dirty="0" err="1"/>
              <a:t>ReLU</a:t>
            </a:r>
            <a:r>
              <a:rPr lang="en-US" sz="2400" dirty="0"/>
              <a:t> doesn’t provide optimum results</a:t>
            </a:r>
            <a:r>
              <a:rPr lang="en-US" sz="2400" dirty="0" smtClean="0"/>
              <a:t>.</a:t>
            </a:r>
          </a:p>
          <a:p>
            <a:r>
              <a:rPr lang="en-US" sz="2400" b="1" dirty="0"/>
              <a:t>And here are a few other guidelines to help you </a:t>
            </a:r>
            <a:r>
              <a:rPr lang="en-US" sz="2400" b="1" dirty="0" smtClean="0"/>
              <a:t>out:</a:t>
            </a:r>
          </a:p>
          <a:p>
            <a:pPr marL="342900" indent="-342900">
              <a:buFont typeface="Arial" panose="020B0604020202020204" pitchFamily="34" charset="0"/>
              <a:buChar char="•"/>
            </a:pPr>
            <a:r>
              <a:rPr lang="en-US" sz="2400" dirty="0" err="1"/>
              <a:t>ReLU</a:t>
            </a:r>
            <a:r>
              <a:rPr lang="en-US" sz="2400" dirty="0"/>
              <a:t> activation function should only be used in the hidden layers.</a:t>
            </a:r>
          </a:p>
          <a:p>
            <a:pPr marL="342900" indent="-342900">
              <a:buFont typeface="Arial" panose="020B0604020202020204" pitchFamily="34" charset="0"/>
              <a:buChar char="•"/>
            </a:pPr>
            <a:r>
              <a:rPr lang="en-US" sz="2400" dirty="0"/>
              <a:t>Sigmoid/Logistic and </a:t>
            </a:r>
            <a:r>
              <a:rPr lang="en-US" sz="2400" dirty="0" err="1"/>
              <a:t>Tanh</a:t>
            </a:r>
            <a:r>
              <a:rPr lang="en-US" sz="2400" dirty="0"/>
              <a:t> functions should not be used in hidden layers as they make the model more susceptible to problems during training (due to vanishing gradients).</a:t>
            </a:r>
          </a:p>
          <a:p>
            <a:pPr marL="342900" indent="-342900">
              <a:buFont typeface="Arial" panose="020B0604020202020204" pitchFamily="34" charset="0"/>
              <a:buChar char="•"/>
            </a:pPr>
            <a:r>
              <a:rPr lang="en-US" sz="2400" dirty="0"/>
              <a:t>Swish function is used in neural networks having a depth greater than 40 layers</a:t>
            </a:r>
            <a:r>
              <a:rPr lang="en-US" sz="2400" dirty="0" smtClean="0"/>
              <a:t>.</a:t>
            </a:r>
          </a:p>
          <a:p>
            <a:r>
              <a:rPr lang="en-US" sz="2400" b="1" dirty="0"/>
              <a:t>Finally, a few rules for choosing the activation function for your output layer based on the type of prediction problem that you are solving:</a:t>
            </a:r>
          </a:p>
          <a:p>
            <a:pPr marL="342900" indent="-342900">
              <a:buFont typeface="Arial" panose="020B0604020202020204" pitchFamily="34" charset="0"/>
              <a:buChar char="•"/>
            </a:pPr>
            <a:r>
              <a:rPr lang="en-US" sz="2400" b="1" dirty="0"/>
              <a:t>Regression </a:t>
            </a:r>
            <a:r>
              <a:rPr lang="en-US" sz="2400" dirty="0"/>
              <a:t>- Linear Activation Function</a:t>
            </a:r>
          </a:p>
          <a:p>
            <a:pPr marL="342900" indent="-342900">
              <a:buFont typeface="Arial" panose="020B0604020202020204" pitchFamily="34" charset="0"/>
              <a:buChar char="•"/>
            </a:pPr>
            <a:r>
              <a:rPr lang="en-US" sz="2400" b="1" dirty="0"/>
              <a:t>Binary Classification</a:t>
            </a:r>
            <a:r>
              <a:rPr lang="en-US" sz="2400" dirty="0"/>
              <a:t> - Sigmoid/Logistic Activation Function</a:t>
            </a:r>
          </a:p>
          <a:p>
            <a:pPr marL="342900" indent="-342900">
              <a:buFont typeface="Arial" panose="020B0604020202020204" pitchFamily="34" charset="0"/>
              <a:buChar char="•"/>
            </a:pPr>
            <a:r>
              <a:rPr lang="en-US" sz="2400" b="1" dirty="0"/>
              <a:t>Multiclass Classification</a:t>
            </a:r>
            <a:r>
              <a:rPr lang="en-US" sz="2400" dirty="0"/>
              <a:t> - </a:t>
            </a:r>
            <a:r>
              <a:rPr lang="en-US" sz="2400" dirty="0" err="1"/>
              <a:t>Softmax</a:t>
            </a:r>
            <a:endParaRPr lang="en-US" sz="2400" dirty="0"/>
          </a:p>
          <a:p>
            <a:pPr marL="342900" indent="-342900">
              <a:buFont typeface="Arial" panose="020B0604020202020204" pitchFamily="34" charset="0"/>
              <a:buChar char="•"/>
            </a:pPr>
            <a:r>
              <a:rPr lang="en-US" sz="2400" b="1" dirty="0" err="1"/>
              <a:t>Multilabel</a:t>
            </a:r>
            <a:r>
              <a:rPr lang="en-US" sz="2400" b="1" dirty="0"/>
              <a:t> Classification</a:t>
            </a:r>
            <a:r>
              <a:rPr lang="en-US" sz="2400" dirty="0"/>
              <a:t> - Sigmoid</a:t>
            </a:r>
          </a:p>
          <a:p>
            <a:endParaRPr lang="en-US" sz="2400" b="1" dirty="0"/>
          </a:p>
          <a:p>
            <a:endParaRPr lang="en-US" sz="2400" b="1" dirty="0"/>
          </a:p>
        </p:txBody>
      </p:sp>
    </p:spTree>
    <p:extLst>
      <p:ext uri="{BB962C8B-B14F-4D97-AF65-F5344CB8AC3E}">
        <p14:creationId xmlns:p14="http://schemas.microsoft.com/office/powerpoint/2010/main" val="2607381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1938992"/>
          </a:xfrm>
          <a:prstGeom prst="rect">
            <a:avLst/>
          </a:prstGeom>
        </p:spPr>
        <p:txBody>
          <a:bodyPr wrap="square">
            <a:spAutoFit/>
          </a:bodyPr>
          <a:lstStyle/>
          <a:p>
            <a:r>
              <a:rPr lang="en-US" sz="2400" b="1" dirty="0"/>
              <a:t>The activation function used in hidden layers is typically chosen based on the type of neural network </a:t>
            </a:r>
            <a:r>
              <a:rPr lang="en-US" sz="2400" b="1" dirty="0" smtClean="0"/>
              <a:t>architecture</a:t>
            </a:r>
            <a:r>
              <a:rPr lang="en-US" sz="2400" b="1" dirty="0"/>
              <a:t>:</a:t>
            </a:r>
            <a:endParaRPr lang="en-US" sz="2400" b="1" dirty="0" smtClean="0"/>
          </a:p>
          <a:p>
            <a:pPr marL="342900" indent="-342900">
              <a:buFont typeface="Arial" panose="020B0604020202020204" pitchFamily="34" charset="0"/>
              <a:buChar char="•"/>
            </a:pPr>
            <a:r>
              <a:rPr lang="en-US" sz="2400" b="1" dirty="0" smtClean="0"/>
              <a:t>Convolutional </a:t>
            </a:r>
            <a:r>
              <a:rPr lang="en-US" sz="2400" b="1" dirty="0"/>
              <a:t>Neural Network (CNN)</a:t>
            </a:r>
            <a:r>
              <a:rPr lang="en-US" sz="2400" dirty="0"/>
              <a:t>: </a:t>
            </a:r>
            <a:r>
              <a:rPr lang="en-US" sz="2400" dirty="0" err="1"/>
              <a:t>ReLU</a:t>
            </a:r>
            <a:r>
              <a:rPr lang="en-US" sz="2400" dirty="0"/>
              <a:t> activation function.</a:t>
            </a:r>
          </a:p>
          <a:p>
            <a:pPr marL="342900" indent="-342900">
              <a:buFont typeface="Arial" panose="020B0604020202020204" pitchFamily="34" charset="0"/>
              <a:buChar char="•"/>
            </a:pPr>
            <a:r>
              <a:rPr lang="en-US" sz="2400" b="1" dirty="0"/>
              <a:t>Recurrent Neural </a:t>
            </a:r>
            <a:r>
              <a:rPr lang="en-US" sz="2400" b="1" dirty="0" smtClean="0"/>
              <a:t>Network (RNN)</a:t>
            </a:r>
            <a:r>
              <a:rPr lang="en-US" sz="2400" dirty="0" smtClean="0"/>
              <a:t>: </a:t>
            </a:r>
            <a:r>
              <a:rPr lang="en-US" sz="2400" dirty="0" err="1"/>
              <a:t>Tanh</a:t>
            </a:r>
            <a:r>
              <a:rPr lang="en-US" sz="2400" dirty="0"/>
              <a:t> and/or Sigmoid activation function.</a:t>
            </a:r>
          </a:p>
          <a:p>
            <a:endParaRPr lang="en-US" sz="2400" b="1" dirty="0"/>
          </a:p>
        </p:txBody>
      </p:sp>
    </p:spTree>
    <p:extLst>
      <p:ext uri="{BB962C8B-B14F-4D97-AF65-F5344CB8AC3E}">
        <p14:creationId xmlns:p14="http://schemas.microsoft.com/office/powerpoint/2010/main" val="39876839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Well </a:t>
            </a:r>
            <a:r>
              <a:rPr lang="en-US" sz="4000" dirty="0">
                <a:latin typeface="Palatino Linotype" panose="02040502050505030304" pitchFamily="18" charset="0"/>
              </a:rPr>
              <a:t>done! </a:t>
            </a: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5632311"/>
          </a:xfrm>
          <a:prstGeom prst="rect">
            <a:avLst/>
          </a:prstGeom>
        </p:spPr>
        <p:txBody>
          <a:bodyPr wrap="square">
            <a:spAutoFit/>
          </a:bodyPr>
          <a:lstStyle/>
          <a:p>
            <a:r>
              <a:rPr lang="en-US" sz="2400" b="1" dirty="0"/>
              <a:t>You’ve made it this far ;-) Now, let’s have a quick recap of everything you’ve learnt in </a:t>
            </a:r>
            <a:r>
              <a:rPr lang="en-US" sz="2400" b="1" dirty="0" smtClean="0"/>
              <a:t>this lecture:</a:t>
            </a:r>
          </a:p>
          <a:p>
            <a:pPr marL="342900" indent="-342900">
              <a:buFont typeface="Arial" panose="020B0604020202020204" pitchFamily="34" charset="0"/>
              <a:buChar char="•"/>
            </a:pPr>
            <a:r>
              <a:rPr lang="en-US" sz="2400" dirty="0"/>
              <a:t>Activation Functions are used to introduce non-linearity in the network. </a:t>
            </a:r>
            <a:endParaRPr lang="en-US" sz="2400" dirty="0" smtClean="0"/>
          </a:p>
          <a:p>
            <a:pPr marL="342900" indent="-342900">
              <a:buFont typeface="Arial" panose="020B0604020202020204" pitchFamily="34" charset="0"/>
              <a:buChar char="•"/>
            </a:pPr>
            <a:r>
              <a:rPr lang="en-US" sz="2400" dirty="0" smtClean="0"/>
              <a:t>A neural network will almost always have the same activation function in all hidden layers. This activation function should be differentiable so that the parameters of the network are learned in backpropagation. </a:t>
            </a:r>
          </a:p>
          <a:p>
            <a:pPr marL="342900" indent="-342900">
              <a:buFont typeface="Arial" panose="020B0604020202020204" pitchFamily="34" charset="0"/>
              <a:buChar char="•"/>
            </a:pPr>
            <a:r>
              <a:rPr lang="en-US" sz="2400" dirty="0" err="1" smtClean="0"/>
              <a:t>ReLU</a:t>
            </a:r>
            <a:r>
              <a:rPr lang="en-US" sz="2400" dirty="0" smtClean="0"/>
              <a:t> </a:t>
            </a:r>
            <a:r>
              <a:rPr lang="en-US" sz="2400" dirty="0"/>
              <a:t>is the most commonly used activation function for hidden layers. </a:t>
            </a:r>
          </a:p>
          <a:p>
            <a:pPr marL="342900" indent="-342900">
              <a:buFont typeface="Arial" panose="020B0604020202020204" pitchFamily="34" charset="0"/>
              <a:buChar char="•"/>
            </a:pPr>
            <a:r>
              <a:rPr lang="en-US" sz="2400" dirty="0"/>
              <a:t>While selecting an activation function, you must consider the problems it might face: vanishing and exploding gradients. </a:t>
            </a:r>
          </a:p>
          <a:p>
            <a:pPr marL="342900" indent="-342900">
              <a:buFont typeface="Arial" panose="020B0604020202020204" pitchFamily="34" charset="0"/>
              <a:buChar char="•"/>
            </a:pPr>
            <a:r>
              <a:rPr lang="en-US" sz="2400" dirty="0"/>
              <a:t>Regarding the output layer, we must always consider the expected value range of the predictions. If it can be any numeric value (as in case of the regression problem) you can use the linear activation function or </a:t>
            </a:r>
            <a:r>
              <a:rPr lang="en-US" sz="2400" dirty="0" err="1"/>
              <a:t>ReLU</a:t>
            </a:r>
            <a:r>
              <a:rPr lang="en-US" sz="2400" dirty="0"/>
              <a:t>. </a:t>
            </a:r>
          </a:p>
          <a:p>
            <a:pPr marL="342900" indent="-342900">
              <a:buFont typeface="Arial" panose="020B0604020202020204" pitchFamily="34" charset="0"/>
              <a:buChar char="•"/>
            </a:pPr>
            <a:r>
              <a:rPr lang="en-US" sz="2400" dirty="0"/>
              <a:t>Use </a:t>
            </a:r>
            <a:r>
              <a:rPr lang="en-US" sz="2400" dirty="0" err="1"/>
              <a:t>Softmax</a:t>
            </a:r>
            <a:r>
              <a:rPr lang="en-US" sz="2400" dirty="0"/>
              <a:t> or Sigmoid function for the classification problems.</a:t>
            </a:r>
          </a:p>
          <a:p>
            <a:pPr marL="342900" indent="-342900">
              <a:buFont typeface="Arial" panose="020B0604020202020204" pitchFamily="34" charset="0"/>
              <a:buChar char="•"/>
            </a:pPr>
            <a:endParaRPr lang="en-US" sz="2400" b="1" dirty="0" smtClean="0"/>
          </a:p>
          <a:p>
            <a:endParaRPr lang="en-US" sz="2400" b="1" dirty="0"/>
          </a:p>
        </p:txBody>
      </p:sp>
    </p:spTree>
    <p:extLst>
      <p:ext uri="{BB962C8B-B14F-4D97-AF65-F5344CB8AC3E}">
        <p14:creationId xmlns:p14="http://schemas.microsoft.com/office/powerpoint/2010/main" val="31733631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a:latin typeface="Palatino Linotype" panose="02040502050505030304" pitchFamily="18" charset="0"/>
              </a:rPr>
              <a:t>Overview:</a:t>
            </a: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3046988"/>
          </a:xfrm>
          <a:prstGeom prst="rect">
            <a:avLst/>
          </a:prstGeom>
        </p:spPr>
        <p:txBody>
          <a:bodyPr wrap="square">
            <a:spAutoFit/>
          </a:bodyPr>
          <a:lstStyle/>
          <a:p>
            <a:r>
              <a:rPr lang="en-US" sz="2400" b="1" dirty="0" smtClean="0"/>
              <a:t>This slide </a:t>
            </a:r>
            <a:r>
              <a:rPr lang="en-US" sz="2400" b="1" dirty="0"/>
              <a:t>is divided into four </a:t>
            </a:r>
            <a:r>
              <a:rPr lang="en-US" sz="2400" b="1" dirty="0" smtClean="0"/>
              <a:t>sections:</a:t>
            </a:r>
          </a:p>
          <a:p>
            <a:endParaRPr lang="en-US" sz="2400" b="1" dirty="0"/>
          </a:p>
          <a:p>
            <a:pPr marL="342900" indent="-342900" fontAlgn="base">
              <a:buFont typeface="Arial" panose="020B0604020202020204" pitchFamily="34" charset="0"/>
              <a:buChar char="•"/>
            </a:pPr>
            <a:r>
              <a:rPr lang="en-US" sz="2400" dirty="0"/>
              <a:t>The Multilayer Perceptron</a:t>
            </a:r>
          </a:p>
          <a:p>
            <a:pPr marL="342900" indent="-342900" fontAlgn="base">
              <a:buFont typeface="Arial" panose="020B0604020202020204" pitchFamily="34" charset="0"/>
              <a:buChar char="•"/>
            </a:pPr>
            <a:r>
              <a:rPr lang="en-US" sz="2400" dirty="0"/>
              <a:t>How to Count Layers?</a:t>
            </a:r>
          </a:p>
          <a:p>
            <a:pPr marL="342900" indent="-342900" fontAlgn="base">
              <a:buFont typeface="Arial" panose="020B0604020202020204" pitchFamily="34" charset="0"/>
              <a:buChar char="•"/>
            </a:pPr>
            <a:r>
              <a:rPr lang="en-US" sz="2400" dirty="0"/>
              <a:t>Why Have Multiple Layers?</a:t>
            </a:r>
          </a:p>
          <a:p>
            <a:pPr marL="342900" indent="-342900" fontAlgn="base">
              <a:buFont typeface="Arial" panose="020B0604020202020204" pitchFamily="34" charset="0"/>
              <a:buChar char="•"/>
            </a:pPr>
            <a:r>
              <a:rPr lang="en-US" sz="2400" dirty="0"/>
              <a:t>How Many Layers and Nodes to Use?</a:t>
            </a:r>
          </a:p>
          <a:p>
            <a:endParaRPr lang="en-US" sz="2400" b="1" dirty="0" smtClean="0"/>
          </a:p>
          <a:p>
            <a:endParaRPr lang="en-US" sz="2400" b="1" dirty="0"/>
          </a:p>
        </p:txBody>
      </p:sp>
    </p:spTree>
    <p:extLst>
      <p:ext uri="{BB962C8B-B14F-4D97-AF65-F5344CB8AC3E}">
        <p14:creationId xmlns:p14="http://schemas.microsoft.com/office/powerpoint/2010/main" val="16077292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Loss Calculation/Error:</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2677656"/>
          </a:xfrm>
          <a:prstGeom prst="rect">
            <a:avLst/>
          </a:prstGeom>
        </p:spPr>
        <p:txBody>
          <a:bodyPr wrap="square">
            <a:spAutoFit/>
          </a:bodyPr>
          <a:lstStyle/>
          <a:p>
            <a:r>
              <a:rPr lang="en-US" sz="2400" b="1" dirty="0"/>
              <a:t>Mean Squared Error </a:t>
            </a:r>
            <a:r>
              <a:rPr lang="en-US" sz="2400" b="1" dirty="0" smtClean="0"/>
              <a:t>Loss: </a:t>
            </a:r>
            <a:r>
              <a:rPr lang="en-US" sz="2400" dirty="0"/>
              <a:t>Regression </a:t>
            </a:r>
            <a:r>
              <a:rPr lang="en-US" sz="2400" dirty="0" smtClean="0"/>
              <a:t>Problem (</a:t>
            </a:r>
            <a:r>
              <a:rPr lang="en-US" sz="2400" dirty="0"/>
              <a:t>A problem where you predict a real-value quantity</a:t>
            </a:r>
            <a:r>
              <a:rPr lang="en-US" sz="2400" dirty="0" smtClean="0"/>
              <a:t>.)</a:t>
            </a:r>
            <a:endParaRPr lang="en-US" sz="2400" dirty="0"/>
          </a:p>
          <a:p>
            <a:endParaRPr lang="en-US" sz="2400" b="1" dirty="0" smtClean="0"/>
          </a:p>
          <a:p>
            <a:endParaRPr lang="en-US" sz="2400" b="1" dirty="0" smtClean="0"/>
          </a:p>
          <a:p>
            <a:endParaRPr lang="en-US" sz="2400" b="1" dirty="0"/>
          </a:p>
          <a:p>
            <a:r>
              <a:rPr lang="en-US" sz="2400" b="1" dirty="0" smtClean="0"/>
              <a:t>Cross-Entropy </a:t>
            </a:r>
            <a:r>
              <a:rPr lang="en-US" sz="2400" b="1" dirty="0"/>
              <a:t>Loss (or Log Loss</a:t>
            </a:r>
            <a:r>
              <a:rPr lang="en-US" sz="2400" b="1" dirty="0" smtClean="0"/>
              <a:t>): </a:t>
            </a:r>
            <a:r>
              <a:rPr lang="en-US" sz="2400" dirty="0"/>
              <a:t>Binary </a:t>
            </a:r>
            <a:r>
              <a:rPr lang="en-US" sz="2400" dirty="0" smtClean="0"/>
              <a:t>Classification/ Multi Classification Problem (</a:t>
            </a:r>
            <a:r>
              <a:rPr lang="en-US" sz="2400" dirty="0"/>
              <a:t>A problem where you classify an example as belonging to one of more than two </a:t>
            </a:r>
            <a:r>
              <a:rPr lang="en-US" sz="2400" dirty="0" smtClean="0"/>
              <a:t>classes.)</a:t>
            </a:r>
            <a:endParaRPr lang="en-US" sz="2400" dirty="0"/>
          </a:p>
        </p:txBody>
      </p:sp>
      <p:pic>
        <p:nvPicPr>
          <p:cNvPr id="2050" name="Picture 2" descr="https://miro.medium.com/max/404/1*-e1QGatrODWpJkEwqP4Jy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547" y="1583663"/>
            <a:ext cx="3026478" cy="10487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oss-entrop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5323" y="4564806"/>
            <a:ext cx="3116926" cy="10531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nary-cross-entrop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5323" y="3507614"/>
            <a:ext cx="5826266" cy="11379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5574" y="3861601"/>
            <a:ext cx="6466407" cy="738664"/>
          </a:xfrm>
          <a:prstGeom prst="rect">
            <a:avLst/>
          </a:prstGeom>
        </p:spPr>
        <p:txBody>
          <a:bodyPr wrap="square">
            <a:spAutoFit/>
          </a:bodyPr>
          <a:lstStyle/>
          <a:p>
            <a:pPr lvl="0">
              <a:defRPr/>
            </a:pPr>
            <a:r>
              <a:rPr lang="en-US" sz="2400" b="1" dirty="0"/>
              <a:t>Binary </a:t>
            </a:r>
            <a:r>
              <a:rPr lang="en-US" sz="2400" b="1" dirty="0" smtClean="0"/>
              <a:t>cross-entropy:</a:t>
            </a:r>
            <a:endParaRPr lang="en-US" sz="2400" b="1" dirty="0"/>
          </a:p>
          <a:p>
            <a:endParaRPr lang="en-US" b="1" dirty="0"/>
          </a:p>
        </p:txBody>
      </p:sp>
      <p:sp>
        <p:nvSpPr>
          <p:cNvPr id="7" name="Rectangle 6"/>
          <p:cNvSpPr/>
          <p:nvPr/>
        </p:nvSpPr>
        <p:spPr>
          <a:xfrm>
            <a:off x="155574" y="4904520"/>
            <a:ext cx="3501728" cy="461665"/>
          </a:xfrm>
          <a:prstGeom prst="rect">
            <a:avLst/>
          </a:prstGeom>
        </p:spPr>
        <p:txBody>
          <a:bodyPr wrap="none">
            <a:spAutoFit/>
          </a:bodyPr>
          <a:lstStyle/>
          <a:p>
            <a:r>
              <a:rPr lang="en-US" sz="2400" b="1" dirty="0"/>
              <a:t>Categorical </a:t>
            </a:r>
            <a:r>
              <a:rPr lang="en-US" sz="2400" b="1" dirty="0" smtClean="0"/>
              <a:t>cross-entropy:</a:t>
            </a:r>
            <a:endParaRPr lang="en-US" sz="2400" b="1" dirty="0"/>
          </a:p>
        </p:txBody>
      </p:sp>
    </p:spTree>
    <p:extLst>
      <p:ext uri="{BB962C8B-B14F-4D97-AF65-F5344CB8AC3E}">
        <p14:creationId xmlns:p14="http://schemas.microsoft.com/office/powerpoint/2010/main" val="24830379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1938992"/>
          </a:xfrm>
          <a:prstGeom prst="rect">
            <a:avLst/>
          </a:prstGeom>
        </p:spPr>
        <p:txBody>
          <a:bodyPr wrap="square">
            <a:spAutoFit/>
          </a:bodyPr>
          <a:lstStyle/>
          <a:p>
            <a:r>
              <a:rPr lang="en-US" sz="2400" b="1" dirty="0"/>
              <a:t>Sparse categorical </a:t>
            </a:r>
            <a:r>
              <a:rPr lang="en-US" sz="2400" b="1" dirty="0" smtClean="0"/>
              <a:t>cross-entropy:</a:t>
            </a:r>
          </a:p>
          <a:p>
            <a:pPr marL="342900" indent="-342900">
              <a:buFont typeface="Arial" panose="020B0604020202020204" pitchFamily="34" charset="0"/>
              <a:buChar char="•"/>
            </a:pPr>
            <a:r>
              <a:rPr lang="en-US" sz="2400" dirty="0" smtClean="0"/>
              <a:t>When </a:t>
            </a:r>
            <a:r>
              <a:rPr lang="en-US" sz="2400" dirty="0"/>
              <a:t>using cross-entropy with classification problems with a large number of labels like the 1000 classes. </a:t>
            </a:r>
            <a:endParaRPr lang="en-US" sz="2400" dirty="0" smtClean="0"/>
          </a:p>
          <a:p>
            <a:pPr marL="342900" indent="-342900">
              <a:buFont typeface="Arial" panose="020B0604020202020204" pitchFamily="34" charset="0"/>
              <a:buChar char="•"/>
            </a:pPr>
            <a:r>
              <a:rPr lang="en-US" sz="2400" dirty="0" smtClean="0"/>
              <a:t>This </a:t>
            </a:r>
            <a:r>
              <a:rPr lang="en-US" sz="2400" dirty="0"/>
              <a:t>can mean that the target element of each training example may require a one-hot encoded vector with thousands of zero values, requiring significant memory</a:t>
            </a:r>
            <a:endParaRPr lang="en-US" sz="2400" b="1" dirty="0"/>
          </a:p>
        </p:txBody>
      </p:sp>
    </p:spTree>
    <p:extLst>
      <p:ext uri="{BB962C8B-B14F-4D97-AF65-F5344CB8AC3E}">
        <p14:creationId xmlns:p14="http://schemas.microsoft.com/office/powerpoint/2010/main" val="456729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1938992"/>
          </a:xfrm>
          <a:prstGeom prst="rect">
            <a:avLst/>
          </a:prstGeom>
        </p:spPr>
        <p:txBody>
          <a:bodyPr wrap="square">
            <a:spAutoFit/>
          </a:bodyPr>
          <a:lstStyle/>
          <a:p>
            <a:r>
              <a:rPr lang="en-US" sz="2400" b="1" dirty="0"/>
              <a:t>Sparse categorical </a:t>
            </a:r>
            <a:r>
              <a:rPr lang="en-US" sz="2400" b="1" dirty="0" smtClean="0"/>
              <a:t>cross-entropy:</a:t>
            </a:r>
          </a:p>
          <a:p>
            <a:pPr marL="342900" indent="-342900">
              <a:buFont typeface="Arial" panose="020B0604020202020204" pitchFamily="34" charset="0"/>
              <a:buChar char="•"/>
            </a:pPr>
            <a:r>
              <a:rPr lang="en-US" sz="2400" dirty="0" smtClean="0"/>
              <a:t>When </a:t>
            </a:r>
            <a:r>
              <a:rPr lang="en-US" sz="2400" dirty="0"/>
              <a:t>using cross-entropy with classification problems with a large number of labels like the 1000 classes. </a:t>
            </a:r>
            <a:endParaRPr lang="en-US" sz="2400" dirty="0" smtClean="0"/>
          </a:p>
          <a:p>
            <a:pPr marL="342900" indent="-342900">
              <a:buFont typeface="Arial" panose="020B0604020202020204" pitchFamily="34" charset="0"/>
              <a:buChar char="•"/>
            </a:pPr>
            <a:r>
              <a:rPr lang="en-US" sz="2400" dirty="0" smtClean="0"/>
              <a:t>This </a:t>
            </a:r>
            <a:r>
              <a:rPr lang="en-US" sz="2400" dirty="0"/>
              <a:t>can mean that the target element of each training example may require a one-hot encoded vector with thousands of zero values, requiring significant memory</a:t>
            </a:r>
            <a:endParaRPr lang="en-US" sz="2400" b="1" dirty="0"/>
          </a:p>
        </p:txBody>
      </p:sp>
    </p:spTree>
    <p:extLst>
      <p:ext uri="{BB962C8B-B14F-4D97-AF65-F5344CB8AC3E}">
        <p14:creationId xmlns:p14="http://schemas.microsoft.com/office/powerpoint/2010/main" val="8349186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Weights updates (optimizer)</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461665"/>
          </a:xfrm>
          <a:prstGeom prst="rect">
            <a:avLst/>
          </a:prstGeom>
        </p:spPr>
        <p:txBody>
          <a:bodyPr wrap="square">
            <a:spAutoFit/>
          </a:bodyPr>
          <a:lstStyle/>
          <a:p>
            <a:endParaRPr lang="en-US" sz="2400" b="1" dirty="0"/>
          </a:p>
        </p:txBody>
      </p:sp>
      <p:pic>
        <p:nvPicPr>
          <p:cNvPr id="1026" name="Picture 2" descr="https://miro.medium.com/max/578/1*65Mxg_Yfq-L7AvaS0K5aG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549" y="842612"/>
            <a:ext cx="5505450" cy="50387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2641" y="843660"/>
            <a:ext cx="6096000" cy="2585323"/>
          </a:xfrm>
          <a:prstGeom prst="rect">
            <a:avLst/>
          </a:prstGeom>
        </p:spPr>
        <p:txBody>
          <a:bodyPr>
            <a:spAutoFit/>
          </a:bodyPr>
          <a:lstStyle/>
          <a:p>
            <a:pPr marL="285750" indent="-285750">
              <a:buFont typeface="Arial" panose="020B0604020202020204" pitchFamily="34" charset="0"/>
              <a:buChar char="•"/>
            </a:pPr>
            <a:r>
              <a:rPr lang="en-US" dirty="0">
                <a:solidFill>
                  <a:srgbClr val="292929"/>
                </a:solidFill>
                <a:latin typeface="charter"/>
              </a:rPr>
              <a:t>Optimizers are algorithms or methods used to change the attributes of your neural network such as weights and learning rate in order to reduce the </a:t>
            </a:r>
            <a:r>
              <a:rPr lang="en-US" dirty="0" smtClean="0">
                <a:solidFill>
                  <a:srgbClr val="292929"/>
                </a:solidFill>
                <a:latin typeface="charter"/>
              </a:rPr>
              <a:t>losses</a:t>
            </a:r>
          </a:p>
          <a:p>
            <a:endParaRPr lang="en-US" dirty="0" smtClean="0">
              <a:solidFill>
                <a:srgbClr val="292929"/>
              </a:solidFill>
              <a:latin typeface="charter"/>
            </a:endParaRPr>
          </a:p>
          <a:p>
            <a:pPr marL="285750" indent="-285750">
              <a:buFont typeface="Arial" panose="020B0604020202020204" pitchFamily="34" charset="0"/>
              <a:buChar char="•"/>
            </a:pPr>
            <a:r>
              <a:rPr lang="en-US" dirty="0"/>
              <a:t>How you should change your weights or learning rates of your neural network to reduce the losses is defined by the optimizers you use. Optimization algorithms or strategies are responsible for reducing the losses and to provide the most accurate results possible</a:t>
            </a:r>
          </a:p>
        </p:txBody>
      </p:sp>
    </p:spTree>
    <p:extLst>
      <p:ext uri="{BB962C8B-B14F-4D97-AF65-F5344CB8AC3E}">
        <p14:creationId xmlns:p14="http://schemas.microsoft.com/office/powerpoint/2010/main" val="22166609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461665"/>
          </a:xfrm>
          <a:prstGeom prst="rect">
            <a:avLst/>
          </a:prstGeom>
        </p:spPr>
        <p:txBody>
          <a:bodyPr wrap="square">
            <a:spAutoFit/>
          </a:bodyPr>
          <a:lstStyle/>
          <a:p>
            <a:endParaRPr lang="en-US" sz="2400" b="1" dirty="0"/>
          </a:p>
        </p:txBody>
      </p:sp>
      <p:sp>
        <p:nvSpPr>
          <p:cNvPr id="3" name="Rectangle 2"/>
          <p:cNvSpPr/>
          <p:nvPr/>
        </p:nvSpPr>
        <p:spPr>
          <a:xfrm>
            <a:off x="222641" y="843660"/>
            <a:ext cx="11969358" cy="5632311"/>
          </a:xfrm>
          <a:prstGeom prst="rect">
            <a:avLst/>
          </a:prstGeom>
        </p:spPr>
        <p:txBody>
          <a:bodyPr wrap="square">
            <a:spAutoFit/>
          </a:bodyPr>
          <a:lstStyle/>
          <a:p>
            <a:r>
              <a:rPr lang="en-US" b="1" dirty="0"/>
              <a:t>Gradient </a:t>
            </a:r>
            <a:r>
              <a:rPr lang="en-US" b="1" dirty="0" smtClean="0"/>
              <a:t>Descent:</a:t>
            </a:r>
          </a:p>
          <a:p>
            <a:pPr marL="285750" indent="-285750">
              <a:buFont typeface="Arial" panose="020B0604020202020204" pitchFamily="34" charset="0"/>
              <a:buChar char="•"/>
            </a:pPr>
            <a:r>
              <a:rPr lang="en-US" dirty="0" smtClean="0"/>
              <a:t>Gradient </a:t>
            </a:r>
            <a:r>
              <a:rPr lang="en-US" dirty="0"/>
              <a:t>Descent is the most basic but most used optimization algorithm. </a:t>
            </a:r>
            <a:endParaRPr lang="en-US" dirty="0" smtClean="0"/>
          </a:p>
          <a:p>
            <a:pPr marL="285750" indent="-285750">
              <a:buFont typeface="Arial" panose="020B0604020202020204" pitchFamily="34" charset="0"/>
              <a:buChar char="•"/>
            </a:pPr>
            <a:r>
              <a:rPr lang="en-US" dirty="0" smtClean="0"/>
              <a:t>It’s </a:t>
            </a:r>
            <a:r>
              <a:rPr lang="en-US" dirty="0"/>
              <a:t>used heavily in linear regression and classification algorithms. </a:t>
            </a:r>
            <a:endParaRPr lang="en-US" dirty="0" smtClean="0"/>
          </a:p>
          <a:p>
            <a:pPr marL="285750" indent="-285750">
              <a:buFont typeface="Arial" panose="020B0604020202020204" pitchFamily="34" charset="0"/>
              <a:buChar char="•"/>
            </a:pPr>
            <a:r>
              <a:rPr lang="en-US" dirty="0" smtClean="0"/>
              <a:t>Backpropagation </a:t>
            </a:r>
            <a:r>
              <a:rPr lang="en-US" dirty="0"/>
              <a:t>in neural networks also uses a gradient descent </a:t>
            </a:r>
            <a:r>
              <a:rPr lang="en-US" dirty="0" smtClean="0"/>
              <a:t>algorithm</a:t>
            </a:r>
          </a:p>
          <a:p>
            <a:pPr marL="285750" indent="-285750">
              <a:buFont typeface="Arial" panose="020B0604020202020204" pitchFamily="34" charset="0"/>
              <a:buChar char="•"/>
            </a:pPr>
            <a:r>
              <a:rPr lang="en-US" dirty="0"/>
              <a:t>Gradient descent is a first-order optimization algorithm which is dependent on the first order derivative of a loss function</a:t>
            </a:r>
            <a:r>
              <a:rPr lang="en-US" dirty="0" smtClean="0"/>
              <a:t>.</a:t>
            </a:r>
          </a:p>
          <a:p>
            <a:pPr marL="285750" indent="-285750">
              <a:buFont typeface="Arial" panose="020B0604020202020204" pitchFamily="34" charset="0"/>
              <a:buChar char="•"/>
            </a:pPr>
            <a:r>
              <a:rPr lang="en-US" dirty="0" smtClean="0"/>
              <a:t> </a:t>
            </a:r>
            <a:r>
              <a:rPr lang="en-US" dirty="0"/>
              <a:t>It calculates that which way the weights should be altered so that the function can reach a minima. </a:t>
            </a:r>
            <a:endParaRPr lang="en-US" dirty="0" smtClean="0"/>
          </a:p>
          <a:p>
            <a:pPr marL="285750" indent="-285750">
              <a:buFont typeface="Arial" panose="020B0604020202020204" pitchFamily="34" charset="0"/>
              <a:buChar char="•"/>
            </a:pPr>
            <a:r>
              <a:rPr lang="en-US" dirty="0" smtClean="0"/>
              <a:t>Through </a:t>
            </a:r>
            <a:r>
              <a:rPr lang="en-US" dirty="0"/>
              <a:t>backpropagation, the loss is transferred from one layer to another and the model’s parameters also known as weights are modified depending on the losses so that the loss can be minimized</a:t>
            </a:r>
            <a:r>
              <a:rPr lang="en-US" dirty="0" smtClean="0"/>
              <a:t>.</a:t>
            </a:r>
          </a:p>
          <a:p>
            <a:endParaRPr lang="en-US" b="1" dirty="0" smtClean="0"/>
          </a:p>
          <a:p>
            <a:pPr algn="ctr"/>
            <a:r>
              <a:rPr lang="en-US" b="1" dirty="0"/>
              <a:t>algorithm: θ=θ−α⋅∇J(θ)</a:t>
            </a:r>
          </a:p>
          <a:p>
            <a:r>
              <a:rPr lang="en-US" b="1" dirty="0"/>
              <a:t>Advantages</a:t>
            </a:r>
            <a:r>
              <a:rPr lang="en-US" dirty="0" smtClean="0"/>
              <a:t>:</a:t>
            </a:r>
          </a:p>
          <a:p>
            <a:pPr marL="285750" indent="-285750">
              <a:buFont typeface="Arial" panose="020B0604020202020204" pitchFamily="34" charset="0"/>
              <a:buChar char="•"/>
            </a:pPr>
            <a:r>
              <a:rPr lang="en-US" dirty="0" smtClean="0"/>
              <a:t>Easy </a:t>
            </a:r>
            <a:r>
              <a:rPr lang="en-US" dirty="0"/>
              <a:t>computation.</a:t>
            </a:r>
          </a:p>
          <a:p>
            <a:pPr marL="285750" indent="-285750">
              <a:buFont typeface="Arial" panose="020B0604020202020204" pitchFamily="34" charset="0"/>
              <a:buChar char="•"/>
            </a:pPr>
            <a:r>
              <a:rPr lang="en-US" dirty="0"/>
              <a:t>Easy to implement.</a:t>
            </a:r>
          </a:p>
          <a:p>
            <a:pPr marL="285750" indent="-285750">
              <a:buFont typeface="Arial" panose="020B0604020202020204" pitchFamily="34" charset="0"/>
              <a:buChar char="•"/>
            </a:pPr>
            <a:r>
              <a:rPr lang="en-US" dirty="0"/>
              <a:t>Easy to understand.</a:t>
            </a:r>
          </a:p>
          <a:p>
            <a:r>
              <a:rPr lang="en-US" b="1" dirty="0"/>
              <a:t>Disadvantages</a:t>
            </a:r>
            <a:r>
              <a:rPr lang="en-US" dirty="0" smtClean="0"/>
              <a:t>:</a:t>
            </a:r>
          </a:p>
          <a:p>
            <a:pPr marL="285750" indent="-285750">
              <a:buFont typeface="Arial" panose="020B0604020202020204" pitchFamily="34" charset="0"/>
              <a:buChar char="•"/>
            </a:pPr>
            <a:r>
              <a:rPr lang="en-US" dirty="0" smtClean="0"/>
              <a:t>May </a:t>
            </a:r>
            <a:r>
              <a:rPr lang="en-US" dirty="0"/>
              <a:t>trap at local minima.</a:t>
            </a:r>
          </a:p>
          <a:p>
            <a:pPr marL="285750" indent="-285750">
              <a:buFont typeface="Arial" panose="020B0604020202020204" pitchFamily="34" charset="0"/>
              <a:buChar char="•"/>
            </a:pPr>
            <a:r>
              <a:rPr lang="en-US" dirty="0"/>
              <a:t>Weights are changed after calculating gradient on the whole dataset. So, if the dataset is too large than this may take years to converge to the minima.</a:t>
            </a:r>
          </a:p>
          <a:p>
            <a:pPr marL="285750" indent="-285750">
              <a:buFont typeface="Arial" panose="020B0604020202020204" pitchFamily="34" charset="0"/>
              <a:buChar char="•"/>
            </a:pPr>
            <a:r>
              <a:rPr lang="en-US" dirty="0"/>
              <a:t>Requires large memory to calculate gradient on the whole dataset.</a:t>
            </a:r>
          </a:p>
          <a:p>
            <a:endParaRPr lang="en-US" dirty="0"/>
          </a:p>
        </p:txBody>
      </p:sp>
    </p:spTree>
    <p:extLst>
      <p:ext uri="{BB962C8B-B14F-4D97-AF65-F5344CB8AC3E}">
        <p14:creationId xmlns:p14="http://schemas.microsoft.com/office/powerpoint/2010/main" val="38585046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22641" y="843660"/>
            <a:ext cx="12036425" cy="461665"/>
          </a:xfrm>
          <a:prstGeom prst="rect">
            <a:avLst/>
          </a:prstGeom>
        </p:spPr>
        <p:txBody>
          <a:bodyPr wrap="square">
            <a:spAutoFit/>
          </a:bodyPr>
          <a:lstStyle/>
          <a:p>
            <a:endParaRPr lang="en-US" sz="2400" b="1" dirty="0"/>
          </a:p>
        </p:txBody>
      </p:sp>
      <p:sp>
        <p:nvSpPr>
          <p:cNvPr id="3" name="Rectangle 2"/>
          <p:cNvSpPr/>
          <p:nvPr/>
        </p:nvSpPr>
        <p:spPr>
          <a:xfrm>
            <a:off x="222641" y="843660"/>
            <a:ext cx="11969358" cy="5078313"/>
          </a:xfrm>
          <a:prstGeom prst="rect">
            <a:avLst/>
          </a:prstGeom>
        </p:spPr>
        <p:txBody>
          <a:bodyPr wrap="square">
            <a:spAutoFit/>
          </a:bodyPr>
          <a:lstStyle/>
          <a:p>
            <a:r>
              <a:rPr lang="en-US" b="1" dirty="0" smtClean="0"/>
              <a:t>Stochastic </a:t>
            </a:r>
            <a:r>
              <a:rPr lang="en-US" b="1" dirty="0"/>
              <a:t>Gradient Descent</a:t>
            </a:r>
            <a:endParaRPr lang="en-US" dirty="0"/>
          </a:p>
          <a:p>
            <a:pPr marL="285750" indent="-285750">
              <a:buFont typeface="Arial" panose="020B0604020202020204" pitchFamily="34" charset="0"/>
              <a:buChar char="•"/>
            </a:pPr>
            <a:r>
              <a:rPr lang="en-US" dirty="0"/>
              <a:t>It’s a variant of Gradient Descent. It tries to update the model’s parameters more frequently. </a:t>
            </a:r>
            <a:endParaRPr lang="en-US" dirty="0" smtClean="0"/>
          </a:p>
          <a:p>
            <a:pPr marL="285750" indent="-285750">
              <a:buFont typeface="Arial" panose="020B0604020202020204" pitchFamily="34" charset="0"/>
              <a:buChar char="•"/>
            </a:pPr>
            <a:r>
              <a:rPr lang="en-US" dirty="0" smtClean="0"/>
              <a:t>In </a:t>
            </a:r>
            <a:r>
              <a:rPr lang="en-US" dirty="0"/>
              <a:t>this, the model parameters are altered after computation of loss on each training example. So, if the dataset contains 1000 rows SGD will update the model parameters 1000 times in one cycle of dataset instead of one time as in Gradient Descent</a:t>
            </a:r>
            <a:r>
              <a:rPr lang="en-US" dirty="0" smtClean="0"/>
              <a:t>.</a:t>
            </a:r>
          </a:p>
          <a:p>
            <a:pPr algn="ctr"/>
            <a:r>
              <a:rPr lang="en-US" b="1" dirty="0"/>
              <a:t>θ=θ−α⋅∇J(</a:t>
            </a:r>
            <a:r>
              <a:rPr lang="en-US" b="1" dirty="0" err="1"/>
              <a:t>θ;x</a:t>
            </a:r>
            <a:r>
              <a:rPr lang="en-US" b="1" dirty="0"/>
              <a:t>(</a:t>
            </a:r>
            <a:r>
              <a:rPr lang="en-US" b="1" dirty="0" err="1"/>
              <a:t>i</a:t>
            </a:r>
            <a:r>
              <a:rPr lang="en-US" b="1" dirty="0"/>
              <a:t>);y(</a:t>
            </a:r>
            <a:r>
              <a:rPr lang="en-US" b="1" dirty="0" err="1"/>
              <a:t>i</a:t>
            </a:r>
            <a:r>
              <a:rPr lang="en-US" b="1" dirty="0"/>
              <a:t>)) , where {x(</a:t>
            </a:r>
            <a:r>
              <a:rPr lang="en-US" b="1" dirty="0" err="1"/>
              <a:t>i</a:t>
            </a:r>
            <a:r>
              <a:rPr lang="en-US" b="1" dirty="0"/>
              <a:t>) ,y(</a:t>
            </a:r>
            <a:r>
              <a:rPr lang="en-US" b="1" dirty="0" err="1"/>
              <a:t>i</a:t>
            </a:r>
            <a:r>
              <a:rPr lang="en-US" b="1" dirty="0"/>
              <a:t>)} are the training examples</a:t>
            </a:r>
            <a:r>
              <a:rPr lang="en-US" b="1" dirty="0" smtClean="0"/>
              <a:t>.</a:t>
            </a:r>
          </a:p>
          <a:p>
            <a:pPr algn="ctr"/>
            <a:endParaRPr lang="en-US" b="1" dirty="0"/>
          </a:p>
          <a:p>
            <a:pPr marL="285750" indent="-285750">
              <a:buFont typeface="Arial" panose="020B0604020202020204" pitchFamily="34" charset="0"/>
              <a:buChar char="•"/>
            </a:pPr>
            <a:r>
              <a:rPr lang="en-US" dirty="0"/>
              <a:t>As the model parameters are frequently updated parameters have high variance and fluctuations in loss functions at different intensities.</a:t>
            </a:r>
          </a:p>
          <a:p>
            <a:r>
              <a:rPr lang="en-US" b="1" dirty="0"/>
              <a:t>Advantages</a:t>
            </a:r>
            <a:r>
              <a:rPr lang="en-US" dirty="0"/>
              <a:t>:</a:t>
            </a:r>
          </a:p>
          <a:p>
            <a:pPr marL="285750" indent="-285750">
              <a:buFont typeface="Arial" panose="020B0604020202020204" pitchFamily="34" charset="0"/>
              <a:buChar char="•"/>
            </a:pPr>
            <a:r>
              <a:rPr lang="en-US" dirty="0"/>
              <a:t>Frequent updates of model parameters hence, converges in less time.</a:t>
            </a:r>
          </a:p>
          <a:p>
            <a:pPr marL="285750" indent="-285750">
              <a:buFont typeface="Arial" panose="020B0604020202020204" pitchFamily="34" charset="0"/>
              <a:buChar char="•"/>
            </a:pPr>
            <a:r>
              <a:rPr lang="en-US" dirty="0"/>
              <a:t>Requires less memory as no need to store values of loss functions.</a:t>
            </a:r>
          </a:p>
          <a:p>
            <a:pPr marL="285750" indent="-285750">
              <a:buFont typeface="Arial" panose="020B0604020202020204" pitchFamily="34" charset="0"/>
              <a:buChar char="•"/>
            </a:pPr>
            <a:r>
              <a:rPr lang="en-US" dirty="0"/>
              <a:t>May get new minima’s.</a:t>
            </a:r>
          </a:p>
          <a:p>
            <a:r>
              <a:rPr lang="en-US" b="1" dirty="0"/>
              <a:t>Disadvantages</a:t>
            </a:r>
            <a:r>
              <a:rPr lang="en-US" dirty="0"/>
              <a:t>:</a:t>
            </a:r>
          </a:p>
          <a:p>
            <a:pPr marL="285750" indent="-285750">
              <a:buFont typeface="Arial" panose="020B0604020202020204" pitchFamily="34" charset="0"/>
              <a:buChar char="•"/>
            </a:pPr>
            <a:r>
              <a:rPr lang="en-US" dirty="0"/>
              <a:t>High variance in model parameters.</a:t>
            </a:r>
          </a:p>
          <a:p>
            <a:pPr marL="285750" indent="-285750">
              <a:buFont typeface="Arial" panose="020B0604020202020204" pitchFamily="34" charset="0"/>
              <a:buChar char="•"/>
            </a:pPr>
            <a:r>
              <a:rPr lang="en-US" dirty="0"/>
              <a:t>May shoot even after achieving global minima.</a:t>
            </a:r>
          </a:p>
          <a:p>
            <a:pPr marL="285750" indent="-285750">
              <a:buFont typeface="Arial" panose="020B0604020202020204" pitchFamily="34" charset="0"/>
              <a:buChar char="•"/>
            </a:pPr>
            <a:r>
              <a:rPr lang="en-US" dirty="0"/>
              <a:t>To get the same convergence as gradient descent needs to slowly reduce the value of learning rate.</a:t>
            </a:r>
          </a:p>
          <a:p>
            <a:endParaRPr lang="en-US" b="1" dirty="0"/>
          </a:p>
        </p:txBody>
      </p:sp>
    </p:spTree>
    <p:extLst>
      <p:ext uri="{BB962C8B-B14F-4D97-AF65-F5344CB8AC3E}">
        <p14:creationId xmlns:p14="http://schemas.microsoft.com/office/powerpoint/2010/main" val="37719346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a:latin typeface="Palatino Linotype" panose="02040502050505030304" pitchFamily="18" charset="0"/>
              </a:rPr>
              <a:t>Convolutional </a:t>
            </a:r>
            <a:r>
              <a:rPr lang="en-US" sz="4000" dirty="0" smtClean="0">
                <a:latin typeface="Palatino Linotype" panose="02040502050505030304" pitchFamily="18" charset="0"/>
              </a:rPr>
              <a:t>Layer:</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5575" y="1028343"/>
            <a:ext cx="12036425" cy="3693319"/>
          </a:xfrm>
          <a:prstGeom prst="rect">
            <a:avLst/>
          </a:prstGeom>
        </p:spPr>
        <p:txBody>
          <a:bodyPr wrap="square">
            <a:spAutoFit/>
          </a:bodyPr>
          <a:lstStyle/>
          <a:p>
            <a:endParaRPr lang="en-US" dirty="0">
              <a:solidFill>
                <a:srgbClr val="051E50"/>
              </a:solidFill>
              <a:latin typeface="proxima-nova"/>
            </a:endParaRPr>
          </a:p>
          <a:p>
            <a:pPr marL="342900" indent="-342900">
              <a:buFont typeface="Arial" panose="020B0604020202020204" pitchFamily="34" charset="0"/>
              <a:buChar char="•"/>
            </a:pPr>
            <a:r>
              <a:rPr lang="en-US" sz="2400" dirty="0"/>
              <a:t>The CONV  layer is the core building block of a Convolutional Neural Network</a:t>
            </a:r>
          </a:p>
          <a:p>
            <a:endParaRPr lang="en-US" sz="2400" dirty="0"/>
          </a:p>
          <a:p>
            <a:pPr marL="342900" indent="-342900">
              <a:buFont typeface="Arial" panose="020B0604020202020204" pitchFamily="34" charset="0"/>
              <a:buChar char="•"/>
            </a:pPr>
            <a:r>
              <a:rPr lang="en-US" sz="2400" dirty="0"/>
              <a:t>The CONV  layer parameters consist of a set of K learnable filters (i.e., “kernels”), where each filter has a width and a height, and are nearly always square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inputs to the CNN, the depth is the number of channels in the image (i.e., a depth of three when working with RGB images, one for each channel). For volumes deeper in the network, the depth will be the number of filters applied in the previous layer</a:t>
            </a:r>
          </a:p>
          <a:p>
            <a:pPr marL="571500" indent="-571500">
              <a:buFont typeface="Arial" panose="020B0604020202020204" pitchFamily="34" charset="0"/>
              <a:buChar char="•"/>
            </a:pPr>
            <a:endParaRPr lang="en-US" sz="2400" dirty="0">
              <a:solidFill>
                <a:srgbClr val="051E50"/>
              </a:solidFill>
              <a:latin typeface="proxima-nova"/>
            </a:endParaRPr>
          </a:p>
        </p:txBody>
      </p:sp>
    </p:spTree>
    <p:extLst>
      <p:ext uri="{BB962C8B-B14F-4D97-AF65-F5344CB8AC3E}">
        <p14:creationId xmlns:p14="http://schemas.microsoft.com/office/powerpoint/2010/main" val="18600681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22641" y="843660"/>
            <a:ext cx="12036425" cy="461665"/>
          </a:xfrm>
          <a:prstGeom prst="rect">
            <a:avLst/>
          </a:prstGeom>
        </p:spPr>
        <p:txBody>
          <a:bodyPr wrap="square">
            <a:spAutoFit/>
          </a:bodyPr>
          <a:lstStyle/>
          <a:p>
            <a:endParaRPr lang="en-US" sz="2400" b="1" dirty="0"/>
          </a:p>
        </p:txBody>
      </p:sp>
      <p:sp>
        <p:nvSpPr>
          <p:cNvPr id="3" name="Rectangle 2"/>
          <p:cNvSpPr/>
          <p:nvPr/>
        </p:nvSpPr>
        <p:spPr>
          <a:xfrm>
            <a:off x="222641" y="843660"/>
            <a:ext cx="11969358" cy="4247317"/>
          </a:xfrm>
          <a:prstGeom prst="rect">
            <a:avLst/>
          </a:prstGeom>
        </p:spPr>
        <p:txBody>
          <a:bodyPr wrap="square">
            <a:spAutoFit/>
          </a:bodyPr>
          <a:lstStyle/>
          <a:p>
            <a:r>
              <a:rPr lang="en-US" b="1" dirty="0"/>
              <a:t>Mini-Batch Gradient Descent</a:t>
            </a:r>
            <a:endParaRPr lang="en-US" dirty="0"/>
          </a:p>
          <a:p>
            <a:pPr marL="285750" indent="-285750">
              <a:buFont typeface="Arial" panose="020B0604020202020204" pitchFamily="34" charset="0"/>
              <a:buChar char="•"/>
            </a:pPr>
            <a:r>
              <a:rPr lang="en-US" dirty="0"/>
              <a:t>It’s best among all the variations of gradient descent algorithms. </a:t>
            </a:r>
            <a:endParaRPr lang="en-US" dirty="0" smtClean="0"/>
          </a:p>
          <a:p>
            <a:pPr marL="285750" indent="-285750">
              <a:buFont typeface="Arial" panose="020B0604020202020204" pitchFamily="34" charset="0"/>
              <a:buChar char="•"/>
            </a:pPr>
            <a:r>
              <a:rPr lang="en-US" dirty="0" smtClean="0"/>
              <a:t>It </a:t>
            </a:r>
            <a:r>
              <a:rPr lang="en-US" dirty="0"/>
              <a:t>is an improvement on both SGD and standard gradient descent. </a:t>
            </a:r>
            <a:endParaRPr lang="en-US" dirty="0" smtClean="0"/>
          </a:p>
          <a:p>
            <a:pPr marL="285750" indent="-285750">
              <a:buFont typeface="Arial" panose="020B0604020202020204" pitchFamily="34" charset="0"/>
              <a:buChar char="•"/>
            </a:pPr>
            <a:r>
              <a:rPr lang="en-US" dirty="0" smtClean="0"/>
              <a:t>It </a:t>
            </a:r>
            <a:r>
              <a:rPr lang="en-US" dirty="0"/>
              <a:t>updates the model parameters after every batch. So, the dataset is divided into various batches and after every batch, the parameters are updated.</a:t>
            </a:r>
          </a:p>
          <a:p>
            <a:pPr algn="ctr"/>
            <a:r>
              <a:rPr lang="en-US" b="1" dirty="0"/>
              <a:t>θ=θ−α⋅∇J(θ; B(</a:t>
            </a:r>
            <a:r>
              <a:rPr lang="en-US" b="1" dirty="0" err="1"/>
              <a:t>i</a:t>
            </a:r>
            <a:r>
              <a:rPr lang="en-US" b="1" dirty="0"/>
              <a:t>)), where {B(</a:t>
            </a:r>
            <a:r>
              <a:rPr lang="en-US" b="1" dirty="0" err="1"/>
              <a:t>i</a:t>
            </a:r>
            <a:r>
              <a:rPr lang="en-US" b="1" dirty="0"/>
              <a:t>)} are the batches of training examples</a:t>
            </a:r>
            <a:r>
              <a:rPr lang="en-US" dirty="0"/>
              <a:t>.</a:t>
            </a:r>
          </a:p>
          <a:p>
            <a:r>
              <a:rPr lang="en-US" b="1" dirty="0"/>
              <a:t>Advantages</a:t>
            </a:r>
            <a:r>
              <a:rPr lang="en-US" dirty="0"/>
              <a:t>:</a:t>
            </a:r>
          </a:p>
          <a:p>
            <a:pPr marL="285750" indent="-285750">
              <a:buFont typeface="Arial" panose="020B0604020202020204" pitchFamily="34" charset="0"/>
              <a:buChar char="•"/>
            </a:pPr>
            <a:r>
              <a:rPr lang="en-US" dirty="0"/>
              <a:t>Frequently updates the model parameters and also has less variance.</a:t>
            </a:r>
          </a:p>
          <a:p>
            <a:pPr marL="285750" indent="-285750">
              <a:buFont typeface="Arial" panose="020B0604020202020204" pitchFamily="34" charset="0"/>
              <a:buChar char="•"/>
            </a:pPr>
            <a:r>
              <a:rPr lang="en-US" dirty="0"/>
              <a:t>Requires medium amount of memory.</a:t>
            </a:r>
          </a:p>
          <a:p>
            <a:r>
              <a:rPr lang="en-US" b="1" dirty="0"/>
              <a:t>All types of Gradient Descent have some challenges:</a:t>
            </a:r>
            <a:endParaRPr lang="en-US" dirty="0"/>
          </a:p>
          <a:p>
            <a:pPr marL="285750" indent="-285750">
              <a:buFont typeface="Arial" panose="020B0604020202020204" pitchFamily="34" charset="0"/>
              <a:buChar char="•"/>
            </a:pPr>
            <a:r>
              <a:rPr lang="en-US" dirty="0"/>
              <a:t>Choosing an optimum value of the learning rate. If the learning rate is too small than gradient descent may take ages to converge.</a:t>
            </a:r>
          </a:p>
          <a:p>
            <a:pPr marL="285750" indent="-285750">
              <a:buFont typeface="Arial" panose="020B0604020202020204" pitchFamily="34" charset="0"/>
              <a:buChar char="•"/>
            </a:pPr>
            <a:r>
              <a:rPr lang="en-US" dirty="0"/>
              <a:t>Have a constant learning rate for all the parameters. There may be some parameters which we may not want to change at the same rate.</a:t>
            </a:r>
          </a:p>
          <a:p>
            <a:pPr marL="285750" indent="-285750">
              <a:buFont typeface="Arial" panose="020B0604020202020204" pitchFamily="34" charset="0"/>
              <a:buChar char="•"/>
            </a:pPr>
            <a:r>
              <a:rPr lang="en-US" dirty="0"/>
              <a:t>May get trapped at local minima.</a:t>
            </a:r>
          </a:p>
        </p:txBody>
      </p:sp>
    </p:spTree>
    <p:extLst>
      <p:ext uri="{BB962C8B-B14F-4D97-AF65-F5344CB8AC3E}">
        <p14:creationId xmlns:p14="http://schemas.microsoft.com/office/powerpoint/2010/main" val="3334118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22641" y="843660"/>
            <a:ext cx="12036425" cy="461665"/>
          </a:xfrm>
          <a:prstGeom prst="rect">
            <a:avLst/>
          </a:prstGeom>
        </p:spPr>
        <p:txBody>
          <a:bodyPr wrap="square">
            <a:spAutoFit/>
          </a:bodyPr>
          <a:lstStyle/>
          <a:p>
            <a:endParaRPr lang="en-US" sz="2400" b="1" dirty="0"/>
          </a:p>
        </p:txBody>
      </p:sp>
      <p:sp>
        <p:nvSpPr>
          <p:cNvPr id="3" name="Rectangle 2"/>
          <p:cNvSpPr/>
          <p:nvPr/>
        </p:nvSpPr>
        <p:spPr>
          <a:xfrm>
            <a:off x="222641" y="843660"/>
            <a:ext cx="11969358" cy="3416320"/>
          </a:xfrm>
          <a:prstGeom prst="rect">
            <a:avLst/>
          </a:prstGeom>
        </p:spPr>
        <p:txBody>
          <a:bodyPr wrap="square">
            <a:spAutoFit/>
          </a:bodyPr>
          <a:lstStyle/>
          <a:p>
            <a:r>
              <a:rPr lang="en-US" b="1" dirty="0"/>
              <a:t>Momentum</a:t>
            </a:r>
            <a:endParaRPr lang="en-US" dirty="0"/>
          </a:p>
          <a:p>
            <a:pPr marL="285750" indent="-285750">
              <a:buFont typeface="Arial" panose="020B0604020202020204" pitchFamily="34" charset="0"/>
              <a:buChar char="•"/>
            </a:pPr>
            <a:r>
              <a:rPr lang="en-US" dirty="0"/>
              <a:t>Momentum was invented for reducing high variance in SGD and softens the convergence</a:t>
            </a:r>
            <a:r>
              <a:rPr lang="en-US" dirty="0" smtClean="0"/>
              <a:t>.</a:t>
            </a:r>
          </a:p>
          <a:p>
            <a:pPr marL="285750" indent="-285750">
              <a:buFont typeface="Arial" panose="020B0604020202020204" pitchFamily="34" charset="0"/>
              <a:buChar char="•"/>
            </a:pPr>
            <a:r>
              <a:rPr lang="en-US" dirty="0" smtClean="0"/>
              <a:t> </a:t>
            </a:r>
            <a:r>
              <a:rPr lang="en-US" dirty="0"/>
              <a:t>It accelerates the convergence towards the relevant direction and reduces the fluctuation to the irrelevant direction. </a:t>
            </a:r>
            <a:endParaRPr lang="en-US" dirty="0" smtClean="0"/>
          </a:p>
          <a:p>
            <a:pPr marL="285750" indent="-285750">
              <a:buFont typeface="Arial" panose="020B0604020202020204" pitchFamily="34" charset="0"/>
              <a:buChar char="•"/>
            </a:pPr>
            <a:r>
              <a:rPr lang="en-US" dirty="0" smtClean="0"/>
              <a:t>One </a:t>
            </a:r>
            <a:r>
              <a:rPr lang="en-US" dirty="0"/>
              <a:t>more </a:t>
            </a:r>
            <a:r>
              <a:rPr lang="en-US" dirty="0" err="1"/>
              <a:t>hyperparameter</a:t>
            </a:r>
            <a:r>
              <a:rPr lang="en-US" dirty="0"/>
              <a:t> is used in this method known as momentum symbolized by ‘</a:t>
            </a:r>
            <a:r>
              <a:rPr lang="en-US" b="1" dirty="0"/>
              <a:t>γ</a:t>
            </a:r>
            <a:r>
              <a:rPr lang="en-US" dirty="0"/>
              <a:t>’.</a:t>
            </a:r>
          </a:p>
          <a:p>
            <a:pPr algn="ctr"/>
            <a:r>
              <a:rPr lang="en-US" b="1" dirty="0"/>
              <a:t>V(t)=</a:t>
            </a:r>
            <a:r>
              <a:rPr lang="en-US" b="1" dirty="0" err="1"/>
              <a:t>γV</a:t>
            </a:r>
            <a:r>
              <a:rPr lang="en-US" b="1" dirty="0"/>
              <a:t>(t−1)+α.∇J(θ)</a:t>
            </a:r>
            <a:endParaRPr lang="en-US" dirty="0"/>
          </a:p>
          <a:p>
            <a:r>
              <a:rPr lang="en-US" dirty="0"/>
              <a:t>Now, the weights are updated by </a:t>
            </a:r>
            <a:r>
              <a:rPr lang="en-US" b="1" dirty="0"/>
              <a:t>θ=θ−V(t).</a:t>
            </a:r>
            <a:endParaRPr lang="en-US" dirty="0"/>
          </a:p>
          <a:p>
            <a:r>
              <a:rPr lang="en-US" dirty="0"/>
              <a:t>The momentum term </a:t>
            </a:r>
            <a:r>
              <a:rPr lang="en-US" b="1" dirty="0"/>
              <a:t>γ</a:t>
            </a:r>
            <a:r>
              <a:rPr lang="en-US" dirty="0"/>
              <a:t> is usually set to 0.9 or a similar value.</a:t>
            </a:r>
          </a:p>
          <a:p>
            <a:r>
              <a:rPr lang="en-US" b="1" dirty="0"/>
              <a:t>Advantages</a:t>
            </a:r>
            <a:r>
              <a:rPr lang="en-US" dirty="0"/>
              <a:t>:</a:t>
            </a:r>
          </a:p>
          <a:p>
            <a:pPr marL="285750" indent="-285750">
              <a:buFont typeface="Arial" panose="020B0604020202020204" pitchFamily="34" charset="0"/>
              <a:buChar char="•"/>
            </a:pPr>
            <a:r>
              <a:rPr lang="en-US" dirty="0"/>
              <a:t>Reduces the oscillations and high variance of the parameters.</a:t>
            </a:r>
          </a:p>
          <a:p>
            <a:pPr marL="285750" indent="-285750">
              <a:buFont typeface="Arial" panose="020B0604020202020204" pitchFamily="34" charset="0"/>
              <a:buChar char="•"/>
            </a:pPr>
            <a:r>
              <a:rPr lang="en-US" dirty="0"/>
              <a:t>Converges faster than gradient descent.</a:t>
            </a:r>
          </a:p>
          <a:p>
            <a:r>
              <a:rPr lang="en-US" b="1" dirty="0"/>
              <a:t>Disadvantages</a:t>
            </a:r>
            <a:r>
              <a:rPr lang="en-US" dirty="0"/>
              <a:t>:</a:t>
            </a:r>
          </a:p>
          <a:p>
            <a:pPr marL="285750" indent="-285750">
              <a:buFont typeface="Arial" panose="020B0604020202020204" pitchFamily="34" charset="0"/>
              <a:buChar char="•"/>
            </a:pPr>
            <a:r>
              <a:rPr lang="en-US" dirty="0"/>
              <a:t>One more hyper-parameter is added which needs to be selected manually and accurately.</a:t>
            </a:r>
          </a:p>
        </p:txBody>
      </p:sp>
    </p:spTree>
    <p:extLst>
      <p:ext uri="{BB962C8B-B14F-4D97-AF65-F5344CB8AC3E}">
        <p14:creationId xmlns:p14="http://schemas.microsoft.com/office/powerpoint/2010/main" val="29144210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22641" y="843660"/>
            <a:ext cx="12036425" cy="461665"/>
          </a:xfrm>
          <a:prstGeom prst="rect">
            <a:avLst/>
          </a:prstGeom>
        </p:spPr>
        <p:txBody>
          <a:bodyPr wrap="square">
            <a:spAutoFit/>
          </a:bodyPr>
          <a:lstStyle/>
          <a:p>
            <a:endParaRPr lang="en-US" sz="2400" b="1" dirty="0"/>
          </a:p>
        </p:txBody>
      </p:sp>
      <p:sp>
        <p:nvSpPr>
          <p:cNvPr id="3" name="Rectangle 2"/>
          <p:cNvSpPr/>
          <p:nvPr/>
        </p:nvSpPr>
        <p:spPr>
          <a:xfrm>
            <a:off x="222641" y="843660"/>
            <a:ext cx="11969358" cy="1754326"/>
          </a:xfrm>
          <a:prstGeom prst="rect">
            <a:avLst/>
          </a:prstGeom>
        </p:spPr>
        <p:txBody>
          <a:bodyPr wrap="square">
            <a:spAutoFit/>
          </a:bodyPr>
          <a:lstStyle/>
          <a:p>
            <a:r>
              <a:rPr lang="en-US" b="1" dirty="0" err="1" smtClean="0"/>
              <a:t>Adagrad</a:t>
            </a:r>
            <a:endParaRPr lang="en-US" dirty="0" smtClean="0"/>
          </a:p>
          <a:p>
            <a:pPr marL="285750" indent="-285750">
              <a:buFont typeface="Arial" panose="020B0604020202020204" pitchFamily="34" charset="0"/>
              <a:buChar char="•"/>
            </a:pPr>
            <a:r>
              <a:rPr lang="en-US" dirty="0" smtClean="0"/>
              <a:t>One </a:t>
            </a:r>
            <a:r>
              <a:rPr lang="en-US" dirty="0"/>
              <a:t>of the disadvantages of all the optimizers explained is that the learning rate is constant for all parameters and for each cycle. </a:t>
            </a:r>
            <a:endParaRPr lang="en-US" dirty="0" smtClean="0"/>
          </a:p>
          <a:p>
            <a:pPr marL="285750" indent="-285750">
              <a:buFont typeface="Arial" panose="020B0604020202020204" pitchFamily="34" charset="0"/>
              <a:buChar char="•"/>
            </a:pPr>
            <a:r>
              <a:rPr lang="en-US" dirty="0" smtClean="0"/>
              <a:t>This </a:t>
            </a:r>
            <a:r>
              <a:rPr lang="en-US" dirty="0"/>
              <a:t>optimizer changes the learning rate. </a:t>
            </a:r>
            <a:endParaRPr lang="en-US" dirty="0" smtClean="0"/>
          </a:p>
          <a:p>
            <a:pPr marL="285750" indent="-285750">
              <a:buFont typeface="Arial" panose="020B0604020202020204" pitchFamily="34" charset="0"/>
              <a:buChar char="•"/>
            </a:pPr>
            <a:r>
              <a:rPr lang="en-US" dirty="0" smtClean="0"/>
              <a:t>It </a:t>
            </a:r>
            <a:r>
              <a:rPr lang="en-US" dirty="0"/>
              <a:t>changes the learning rate </a:t>
            </a:r>
            <a:r>
              <a:rPr lang="en-US" b="1" dirty="0"/>
              <a:t>‘η’ </a:t>
            </a:r>
            <a:r>
              <a:rPr lang="en-US" dirty="0"/>
              <a:t>for each parameter and at every time step </a:t>
            </a:r>
            <a:r>
              <a:rPr lang="en-US" b="1" dirty="0"/>
              <a:t>‘t’. </a:t>
            </a:r>
            <a:endParaRPr lang="en-US" b="1" dirty="0" smtClean="0"/>
          </a:p>
          <a:p>
            <a:pPr marL="285750" indent="-285750">
              <a:buFont typeface="Arial" panose="020B0604020202020204" pitchFamily="34" charset="0"/>
              <a:buChar char="•"/>
            </a:pPr>
            <a:r>
              <a:rPr lang="en-US" dirty="0" smtClean="0"/>
              <a:t>It’s </a:t>
            </a:r>
            <a:r>
              <a:rPr lang="en-US" dirty="0"/>
              <a:t>a type second order optimization algorithm. It works on the derivative of an error function</a:t>
            </a:r>
          </a:p>
        </p:txBody>
      </p:sp>
      <p:pic>
        <p:nvPicPr>
          <p:cNvPr id="2061" name="Picture 13" descr="https://miro.medium.com/max/213/1*zCRt57Wf8KYkvYmqWFyq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9042" y="2636660"/>
            <a:ext cx="2028825" cy="4762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549509" y="3204498"/>
            <a:ext cx="3815025" cy="646331"/>
          </a:xfrm>
          <a:prstGeom prst="rect">
            <a:avLst/>
          </a:prstGeom>
        </p:spPr>
        <p:txBody>
          <a:bodyPr wrap="square">
            <a:spAutoFit/>
          </a:bodyPr>
          <a:lstStyle/>
          <a:p>
            <a:r>
              <a:rPr lang="en-US" dirty="0"/>
              <a:t>A derivative of loss function for given parameters at a given time t</a:t>
            </a:r>
            <a:r>
              <a:rPr lang="en-US" dirty="0">
                <a:solidFill>
                  <a:srgbClr val="757575"/>
                </a:solidFill>
                <a:latin typeface="sohne"/>
              </a:rPr>
              <a:t>.</a:t>
            </a:r>
            <a:endParaRPr lang="en-US" dirty="0"/>
          </a:p>
        </p:txBody>
      </p:sp>
      <p:pic>
        <p:nvPicPr>
          <p:cNvPr id="2063" name="Picture 15" descr="https://miro.medium.com/max/313/1*QKKVHVeX312PJN7pCPtgG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9042" y="3850829"/>
            <a:ext cx="2981325" cy="6762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8549509" y="4621818"/>
            <a:ext cx="3495955" cy="646331"/>
          </a:xfrm>
          <a:prstGeom prst="rect">
            <a:avLst/>
          </a:prstGeom>
        </p:spPr>
        <p:txBody>
          <a:bodyPr wrap="square">
            <a:spAutoFit/>
          </a:bodyPr>
          <a:lstStyle/>
          <a:p>
            <a:r>
              <a:rPr lang="en-US" dirty="0"/>
              <a:t>Update parameters for given input </a:t>
            </a:r>
            <a:r>
              <a:rPr lang="en-US" dirty="0" err="1"/>
              <a:t>i</a:t>
            </a:r>
            <a:r>
              <a:rPr lang="en-US" dirty="0"/>
              <a:t> and at time/iteration t</a:t>
            </a:r>
          </a:p>
        </p:txBody>
      </p:sp>
      <p:sp>
        <p:nvSpPr>
          <p:cNvPr id="14" name="Rectangle 13"/>
          <p:cNvSpPr/>
          <p:nvPr/>
        </p:nvSpPr>
        <p:spPr>
          <a:xfrm>
            <a:off x="222641" y="2636660"/>
            <a:ext cx="8326868" cy="2308324"/>
          </a:xfrm>
          <a:prstGeom prst="rect">
            <a:avLst/>
          </a:prstGeom>
        </p:spPr>
        <p:txBody>
          <a:bodyPr wrap="square">
            <a:spAutoFit/>
          </a:bodyPr>
          <a:lstStyle/>
          <a:p>
            <a:pPr marL="285750" indent="-285750">
              <a:buFont typeface="Arial" panose="020B0604020202020204" pitchFamily="34" charset="0"/>
              <a:buChar char="•"/>
            </a:pPr>
            <a:r>
              <a:rPr lang="en-US" dirty="0"/>
              <a:t>η is a learning rate which is modified for given parameter θ(</a:t>
            </a:r>
            <a:r>
              <a:rPr lang="en-US" dirty="0" err="1"/>
              <a:t>i</a:t>
            </a:r>
            <a:r>
              <a:rPr lang="en-US" dirty="0"/>
              <a:t>) at a given time based on previous gradients calculated for given parameter θ(</a:t>
            </a:r>
            <a:r>
              <a:rPr lang="en-US" dirty="0" err="1"/>
              <a:t>i</a:t>
            </a:r>
            <a:r>
              <a:rPr lang="en-US" dirty="0"/>
              <a:t>).</a:t>
            </a:r>
          </a:p>
          <a:p>
            <a:pPr marL="285750" indent="-285750">
              <a:buFont typeface="Arial" panose="020B0604020202020204" pitchFamily="34" charset="0"/>
              <a:buChar char="•"/>
            </a:pPr>
            <a:r>
              <a:rPr lang="en-US" dirty="0"/>
              <a:t>We store the sum of the squares of the gradients w.r.t. θ(</a:t>
            </a:r>
            <a:r>
              <a:rPr lang="en-US" dirty="0" err="1"/>
              <a:t>i</a:t>
            </a:r>
            <a:r>
              <a:rPr lang="en-US" dirty="0"/>
              <a:t>) up to time step t, while ϵ is a smoothing term that avoids division by zero (usually on the order of 1e−8). Interestingly, without the square root operation, the algorithm performs much worse.</a:t>
            </a:r>
          </a:p>
          <a:p>
            <a:pPr marL="285750" indent="-285750">
              <a:buFont typeface="Arial" panose="020B0604020202020204" pitchFamily="34" charset="0"/>
              <a:buChar char="•"/>
            </a:pPr>
            <a:r>
              <a:rPr lang="en-US" dirty="0"/>
              <a:t>It makes big updates for less frequent parameters and a small step for frequent parameters.</a:t>
            </a:r>
          </a:p>
        </p:txBody>
      </p:sp>
    </p:spTree>
    <p:extLst>
      <p:ext uri="{BB962C8B-B14F-4D97-AF65-F5344CB8AC3E}">
        <p14:creationId xmlns:p14="http://schemas.microsoft.com/office/powerpoint/2010/main" val="3595290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22641" y="843660"/>
            <a:ext cx="12036425" cy="461665"/>
          </a:xfrm>
          <a:prstGeom prst="rect">
            <a:avLst/>
          </a:prstGeom>
        </p:spPr>
        <p:txBody>
          <a:bodyPr wrap="square">
            <a:spAutoFit/>
          </a:bodyPr>
          <a:lstStyle/>
          <a:p>
            <a:endParaRPr lang="en-US" sz="2400" b="1" dirty="0"/>
          </a:p>
        </p:txBody>
      </p:sp>
      <p:sp>
        <p:nvSpPr>
          <p:cNvPr id="3" name="Rectangle 2"/>
          <p:cNvSpPr/>
          <p:nvPr/>
        </p:nvSpPr>
        <p:spPr>
          <a:xfrm>
            <a:off x="222641" y="843660"/>
            <a:ext cx="11969358" cy="2031325"/>
          </a:xfrm>
          <a:prstGeom prst="rect">
            <a:avLst/>
          </a:prstGeom>
        </p:spPr>
        <p:txBody>
          <a:bodyPr wrap="square">
            <a:spAutoFit/>
          </a:bodyPr>
          <a:lstStyle/>
          <a:p>
            <a:r>
              <a:rPr lang="en-US" b="1" dirty="0"/>
              <a:t>Advantages</a:t>
            </a:r>
            <a:r>
              <a:rPr lang="en-US" dirty="0"/>
              <a:t>:</a:t>
            </a:r>
          </a:p>
          <a:p>
            <a:pPr marL="285750" indent="-285750">
              <a:buFont typeface="Arial" panose="020B0604020202020204" pitchFamily="34" charset="0"/>
              <a:buChar char="•"/>
            </a:pPr>
            <a:r>
              <a:rPr lang="en-US" dirty="0"/>
              <a:t>Learning rate changes for each training parameter.</a:t>
            </a:r>
          </a:p>
          <a:p>
            <a:pPr marL="285750" indent="-285750">
              <a:buFont typeface="Arial" panose="020B0604020202020204" pitchFamily="34" charset="0"/>
              <a:buChar char="•"/>
            </a:pPr>
            <a:r>
              <a:rPr lang="en-US" dirty="0"/>
              <a:t>Don’t need to manually tune the learning rate.</a:t>
            </a:r>
          </a:p>
          <a:p>
            <a:pPr marL="285750" indent="-285750">
              <a:buFont typeface="Arial" panose="020B0604020202020204" pitchFamily="34" charset="0"/>
              <a:buChar char="•"/>
            </a:pPr>
            <a:r>
              <a:rPr lang="en-US" dirty="0"/>
              <a:t>Able to train on sparse data.</a:t>
            </a:r>
          </a:p>
          <a:p>
            <a:r>
              <a:rPr lang="en-US" b="1" dirty="0"/>
              <a:t>Disadvantages</a:t>
            </a:r>
            <a:r>
              <a:rPr lang="en-US" dirty="0"/>
              <a:t>:</a:t>
            </a:r>
          </a:p>
          <a:p>
            <a:pPr marL="285750" indent="-285750">
              <a:buFont typeface="Arial" panose="020B0604020202020204" pitchFamily="34" charset="0"/>
              <a:buChar char="•"/>
            </a:pPr>
            <a:r>
              <a:rPr lang="en-US" dirty="0"/>
              <a:t>Computationally expensive as a need to calculate the second order derivative.</a:t>
            </a:r>
          </a:p>
          <a:p>
            <a:pPr marL="285750" indent="-285750">
              <a:buFont typeface="Arial" panose="020B0604020202020204" pitchFamily="34" charset="0"/>
              <a:buChar char="•"/>
            </a:pPr>
            <a:r>
              <a:rPr lang="en-US" dirty="0"/>
              <a:t>The learning rate is always decreasing results in slow training.</a:t>
            </a:r>
          </a:p>
        </p:txBody>
      </p:sp>
      <p:sp>
        <p:nvSpPr>
          <p:cNvPr id="14" name="Rectangle 13"/>
          <p:cNvSpPr/>
          <p:nvPr/>
        </p:nvSpPr>
        <p:spPr>
          <a:xfrm>
            <a:off x="222641" y="2636660"/>
            <a:ext cx="8326868"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200363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22641" y="843660"/>
            <a:ext cx="12036425" cy="461665"/>
          </a:xfrm>
          <a:prstGeom prst="rect">
            <a:avLst/>
          </a:prstGeom>
        </p:spPr>
        <p:txBody>
          <a:bodyPr wrap="square">
            <a:spAutoFit/>
          </a:bodyPr>
          <a:lstStyle/>
          <a:p>
            <a:endParaRPr lang="en-US" sz="2400" b="1" dirty="0"/>
          </a:p>
        </p:txBody>
      </p:sp>
      <p:sp>
        <p:nvSpPr>
          <p:cNvPr id="3" name="Rectangle 2"/>
          <p:cNvSpPr/>
          <p:nvPr/>
        </p:nvSpPr>
        <p:spPr>
          <a:xfrm>
            <a:off x="222641" y="843660"/>
            <a:ext cx="11969358" cy="1200329"/>
          </a:xfrm>
          <a:prstGeom prst="rect">
            <a:avLst/>
          </a:prstGeom>
        </p:spPr>
        <p:txBody>
          <a:bodyPr wrap="square">
            <a:spAutoFit/>
          </a:bodyPr>
          <a:lstStyle/>
          <a:p>
            <a:r>
              <a:rPr lang="en-US" b="1" dirty="0" err="1"/>
              <a:t>AdaDelta</a:t>
            </a:r>
            <a:endParaRPr lang="en-US" b="1" dirty="0"/>
          </a:p>
          <a:p>
            <a:r>
              <a:rPr lang="en-US" dirty="0"/>
              <a:t>It is an extension of </a:t>
            </a:r>
            <a:r>
              <a:rPr lang="en-US" b="1" dirty="0" err="1"/>
              <a:t>AdaGrad</a:t>
            </a:r>
            <a:r>
              <a:rPr lang="en-US" dirty="0"/>
              <a:t> which tends to remove the </a:t>
            </a:r>
            <a:r>
              <a:rPr lang="en-US" i="1" dirty="0"/>
              <a:t>decaying learning Rate</a:t>
            </a:r>
            <a:r>
              <a:rPr lang="en-US" dirty="0"/>
              <a:t> problem of it. Instead of accumulating all previously squared gradients, </a:t>
            </a:r>
            <a:r>
              <a:rPr lang="en-US" b="1" i="1" dirty="0" err="1"/>
              <a:t>Adadelta</a:t>
            </a:r>
            <a:r>
              <a:rPr lang="en-US" dirty="0"/>
              <a:t> limits the window of accumulated past gradients to some fixed size </a:t>
            </a:r>
            <a:r>
              <a:rPr lang="en-US" b="1" dirty="0"/>
              <a:t>w</a:t>
            </a:r>
            <a:r>
              <a:rPr lang="en-US" dirty="0"/>
              <a:t>. In this exponentially moving average is used rather than the sum of all the gradients.</a:t>
            </a:r>
          </a:p>
        </p:txBody>
      </p:sp>
      <p:sp>
        <p:nvSpPr>
          <p:cNvPr id="14" name="Rectangle 13"/>
          <p:cNvSpPr/>
          <p:nvPr/>
        </p:nvSpPr>
        <p:spPr>
          <a:xfrm>
            <a:off x="222641" y="2636660"/>
            <a:ext cx="8326868"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sp>
        <p:nvSpPr>
          <p:cNvPr id="7" name="Rectangle 6"/>
          <p:cNvSpPr/>
          <p:nvPr/>
        </p:nvSpPr>
        <p:spPr>
          <a:xfrm>
            <a:off x="3048000" y="2043989"/>
            <a:ext cx="6096000" cy="923330"/>
          </a:xfrm>
          <a:prstGeom prst="rect">
            <a:avLst/>
          </a:prstGeom>
        </p:spPr>
        <p:txBody>
          <a:bodyPr>
            <a:spAutoFit/>
          </a:bodyPr>
          <a:lstStyle/>
          <a:p>
            <a:r>
              <a:rPr lang="en-US" b="1" dirty="0">
                <a:solidFill>
                  <a:srgbClr val="292929"/>
                </a:solidFill>
                <a:latin typeface="charter"/>
              </a:rPr>
              <a:t>E[g²](t)=</a:t>
            </a:r>
            <a:r>
              <a:rPr lang="en-US" b="1" dirty="0" err="1">
                <a:solidFill>
                  <a:srgbClr val="292929"/>
                </a:solidFill>
                <a:latin typeface="charter"/>
              </a:rPr>
              <a:t>γ.E</a:t>
            </a:r>
            <a:r>
              <a:rPr lang="en-US" b="1" dirty="0">
                <a:solidFill>
                  <a:srgbClr val="292929"/>
                </a:solidFill>
                <a:latin typeface="charter"/>
              </a:rPr>
              <a:t>[g²](t−1)+(1−γ).g²(t)</a:t>
            </a:r>
            <a:endParaRPr lang="en-US" dirty="0">
              <a:solidFill>
                <a:srgbClr val="292929"/>
              </a:solidFill>
              <a:latin typeface="charter"/>
            </a:endParaRPr>
          </a:p>
          <a:p>
            <a:r>
              <a:rPr lang="en-US" dirty="0">
                <a:solidFill>
                  <a:srgbClr val="292929"/>
                </a:solidFill>
                <a:latin typeface="charter"/>
              </a:rPr>
              <a:t>We set </a:t>
            </a:r>
            <a:r>
              <a:rPr lang="en-US" b="1" dirty="0">
                <a:solidFill>
                  <a:srgbClr val="292929"/>
                </a:solidFill>
                <a:latin typeface="charter"/>
              </a:rPr>
              <a:t>γ</a:t>
            </a:r>
            <a:r>
              <a:rPr lang="en-US" dirty="0">
                <a:solidFill>
                  <a:srgbClr val="292929"/>
                </a:solidFill>
                <a:latin typeface="charter"/>
              </a:rPr>
              <a:t> to a similar value as the momentum term, around 0.9.</a:t>
            </a:r>
            <a:endParaRPr lang="en-US" b="0" i="0" dirty="0">
              <a:solidFill>
                <a:srgbClr val="292929"/>
              </a:solidFill>
              <a:effectLst/>
              <a:latin typeface="charter"/>
            </a:endParaRPr>
          </a:p>
        </p:txBody>
      </p:sp>
      <p:pic>
        <p:nvPicPr>
          <p:cNvPr id="7170" name="Picture 2" descr="https://miro.medium.com/max/406/1*TVdJhPPIaSNsQe95yKApm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320" y="3451915"/>
            <a:ext cx="3867150"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048000" y="3996983"/>
            <a:ext cx="2535246" cy="369332"/>
          </a:xfrm>
          <a:prstGeom prst="rect">
            <a:avLst/>
          </a:prstGeom>
        </p:spPr>
        <p:txBody>
          <a:bodyPr wrap="none">
            <a:spAutoFit/>
          </a:bodyPr>
          <a:lstStyle/>
          <a:p>
            <a:r>
              <a:rPr lang="en-US" dirty="0"/>
              <a:t>Update the </a:t>
            </a:r>
            <a:r>
              <a:rPr lang="en-US" dirty="0" smtClean="0"/>
              <a:t>parameters =</a:t>
            </a:r>
            <a:endParaRPr lang="en-US" dirty="0"/>
          </a:p>
        </p:txBody>
      </p:sp>
    </p:spTree>
    <p:extLst>
      <p:ext uri="{BB962C8B-B14F-4D97-AF65-F5344CB8AC3E}">
        <p14:creationId xmlns:p14="http://schemas.microsoft.com/office/powerpoint/2010/main" val="18133359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22641" y="843660"/>
            <a:ext cx="12036425" cy="461665"/>
          </a:xfrm>
          <a:prstGeom prst="rect">
            <a:avLst/>
          </a:prstGeom>
        </p:spPr>
        <p:txBody>
          <a:bodyPr wrap="square">
            <a:spAutoFit/>
          </a:bodyPr>
          <a:lstStyle/>
          <a:p>
            <a:endParaRPr lang="en-US" sz="2400" b="1" dirty="0"/>
          </a:p>
        </p:txBody>
      </p:sp>
      <p:sp>
        <p:nvSpPr>
          <p:cNvPr id="3" name="Rectangle 2"/>
          <p:cNvSpPr/>
          <p:nvPr/>
        </p:nvSpPr>
        <p:spPr>
          <a:xfrm>
            <a:off x="222641" y="843660"/>
            <a:ext cx="11969358" cy="1200329"/>
          </a:xfrm>
          <a:prstGeom prst="rect">
            <a:avLst/>
          </a:prstGeom>
        </p:spPr>
        <p:txBody>
          <a:bodyPr wrap="square">
            <a:spAutoFit/>
          </a:bodyPr>
          <a:lstStyle/>
          <a:p>
            <a:r>
              <a:rPr lang="en-US" b="1" dirty="0" err="1"/>
              <a:t>AdaDelta</a:t>
            </a:r>
            <a:endParaRPr lang="en-US" b="1" dirty="0"/>
          </a:p>
          <a:p>
            <a:r>
              <a:rPr lang="en-US" dirty="0"/>
              <a:t>It is an extension of </a:t>
            </a:r>
            <a:r>
              <a:rPr lang="en-US" b="1" dirty="0" err="1"/>
              <a:t>AdaGrad</a:t>
            </a:r>
            <a:r>
              <a:rPr lang="en-US" dirty="0"/>
              <a:t> which tends to remove the </a:t>
            </a:r>
            <a:r>
              <a:rPr lang="en-US" i="1" dirty="0"/>
              <a:t>decaying learning Rate</a:t>
            </a:r>
            <a:r>
              <a:rPr lang="en-US" dirty="0"/>
              <a:t> problem of it. Instead of accumulating all previously squared gradients, </a:t>
            </a:r>
            <a:r>
              <a:rPr lang="en-US" b="1" i="1" dirty="0" err="1"/>
              <a:t>Adadelta</a:t>
            </a:r>
            <a:r>
              <a:rPr lang="en-US" dirty="0"/>
              <a:t> limits the window of accumulated past gradients to some fixed size </a:t>
            </a:r>
            <a:r>
              <a:rPr lang="en-US" b="1" dirty="0"/>
              <a:t>w</a:t>
            </a:r>
            <a:r>
              <a:rPr lang="en-US" dirty="0"/>
              <a:t>. In this exponentially moving average is used rather than the sum of all the gradients.</a:t>
            </a:r>
          </a:p>
        </p:txBody>
      </p:sp>
      <p:sp>
        <p:nvSpPr>
          <p:cNvPr id="14" name="Rectangle 13"/>
          <p:cNvSpPr/>
          <p:nvPr/>
        </p:nvSpPr>
        <p:spPr>
          <a:xfrm>
            <a:off x="222641" y="2636660"/>
            <a:ext cx="8326868"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sp>
        <p:nvSpPr>
          <p:cNvPr id="7" name="Rectangle 6"/>
          <p:cNvSpPr/>
          <p:nvPr/>
        </p:nvSpPr>
        <p:spPr>
          <a:xfrm>
            <a:off x="3048000" y="2043989"/>
            <a:ext cx="6096000" cy="923330"/>
          </a:xfrm>
          <a:prstGeom prst="rect">
            <a:avLst/>
          </a:prstGeom>
        </p:spPr>
        <p:txBody>
          <a:bodyPr>
            <a:spAutoFit/>
          </a:bodyPr>
          <a:lstStyle/>
          <a:p>
            <a:r>
              <a:rPr lang="en-US" b="1" dirty="0">
                <a:solidFill>
                  <a:srgbClr val="292929"/>
                </a:solidFill>
                <a:latin typeface="charter"/>
              </a:rPr>
              <a:t>E[g²](t)=</a:t>
            </a:r>
            <a:r>
              <a:rPr lang="en-US" b="1" dirty="0" err="1">
                <a:solidFill>
                  <a:srgbClr val="292929"/>
                </a:solidFill>
                <a:latin typeface="charter"/>
              </a:rPr>
              <a:t>γ.E</a:t>
            </a:r>
            <a:r>
              <a:rPr lang="en-US" b="1" dirty="0">
                <a:solidFill>
                  <a:srgbClr val="292929"/>
                </a:solidFill>
                <a:latin typeface="charter"/>
              </a:rPr>
              <a:t>[g²](t−1)+(1−γ).g²(t)</a:t>
            </a:r>
            <a:endParaRPr lang="en-US" dirty="0">
              <a:solidFill>
                <a:srgbClr val="292929"/>
              </a:solidFill>
              <a:latin typeface="charter"/>
            </a:endParaRPr>
          </a:p>
          <a:p>
            <a:r>
              <a:rPr lang="en-US" dirty="0">
                <a:solidFill>
                  <a:srgbClr val="292929"/>
                </a:solidFill>
                <a:latin typeface="charter"/>
              </a:rPr>
              <a:t>We set </a:t>
            </a:r>
            <a:r>
              <a:rPr lang="en-US" b="1" dirty="0">
                <a:solidFill>
                  <a:srgbClr val="292929"/>
                </a:solidFill>
                <a:latin typeface="charter"/>
              </a:rPr>
              <a:t>γ</a:t>
            </a:r>
            <a:r>
              <a:rPr lang="en-US" dirty="0">
                <a:solidFill>
                  <a:srgbClr val="292929"/>
                </a:solidFill>
                <a:latin typeface="charter"/>
              </a:rPr>
              <a:t> to a similar value as the momentum term, around 0.9.</a:t>
            </a:r>
            <a:endParaRPr lang="en-US" b="0" i="0" dirty="0">
              <a:solidFill>
                <a:srgbClr val="292929"/>
              </a:solidFill>
              <a:effectLst/>
              <a:latin typeface="charter"/>
            </a:endParaRPr>
          </a:p>
        </p:txBody>
      </p:sp>
      <p:pic>
        <p:nvPicPr>
          <p:cNvPr id="7170" name="Picture 2" descr="https://miro.medium.com/max/406/1*TVdJhPPIaSNsQe95yKApm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320" y="3451915"/>
            <a:ext cx="3867150"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048000" y="3996983"/>
            <a:ext cx="2535246" cy="369332"/>
          </a:xfrm>
          <a:prstGeom prst="rect">
            <a:avLst/>
          </a:prstGeom>
        </p:spPr>
        <p:txBody>
          <a:bodyPr wrap="none">
            <a:spAutoFit/>
          </a:bodyPr>
          <a:lstStyle/>
          <a:p>
            <a:r>
              <a:rPr lang="en-US" dirty="0"/>
              <a:t>Update the </a:t>
            </a:r>
            <a:r>
              <a:rPr lang="en-US" dirty="0" smtClean="0"/>
              <a:t>parameters =</a:t>
            </a:r>
            <a:endParaRPr lang="en-US" dirty="0"/>
          </a:p>
        </p:txBody>
      </p:sp>
    </p:spTree>
    <p:extLst>
      <p:ext uri="{BB962C8B-B14F-4D97-AF65-F5344CB8AC3E}">
        <p14:creationId xmlns:p14="http://schemas.microsoft.com/office/powerpoint/2010/main" val="28491126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222641" y="843660"/>
            <a:ext cx="11969358" cy="1477328"/>
          </a:xfrm>
          <a:prstGeom prst="rect">
            <a:avLst/>
          </a:prstGeom>
        </p:spPr>
        <p:txBody>
          <a:bodyPr wrap="square">
            <a:spAutoFit/>
          </a:bodyPr>
          <a:lstStyle/>
          <a:p>
            <a:r>
              <a:rPr lang="en-US" b="1" dirty="0"/>
              <a:t>Advantages</a:t>
            </a:r>
            <a:r>
              <a:rPr lang="en-US" dirty="0"/>
              <a:t>:</a:t>
            </a:r>
          </a:p>
          <a:p>
            <a:pPr marL="285750" indent="-285750">
              <a:buFont typeface="Arial" panose="020B0604020202020204" pitchFamily="34" charset="0"/>
              <a:buChar char="•"/>
            </a:pPr>
            <a:r>
              <a:rPr lang="en-US" dirty="0"/>
              <a:t>Now the learning rate does not decay and the training does not stop.</a:t>
            </a:r>
          </a:p>
          <a:p>
            <a:r>
              <a:rPr lang="en-US" b="1" dirty="0"/>
              <a:t>Disadvantages</a:t>
            </a:r>
            <a:r>
              <a:rPr lang="en-US" dirty="0"/>
              <a:t>:</a:t>
            </a:r>
          </a:p>
          <a:p>
            <a:pPr marL="285750" indent="-285750">
              <a:buFont typeface="Arial" panose="020B0604020202020204" pitchFamily="34" charset="0"/>
              <a:buChar char="•"/>
            </a:pPr>
            <a:r>
              <a:rPr lang="en-US" dirty="0"/>
              <a:t>Computationally expensive.</a:t>
            </a:r>
          </a:p>
          <a:p>
            <a:pPr marL="285750" indent="-285750">
              <a:buFont typeface="Arial" panose="020B0604020202020204" pitchFamily="34" charset="0"/>
              <a:buChar char="•"/>
            </a:pPr>
            <a:endParaRPr lang="en-US" dirty="0"/>
          </a:p>
        </p:txBody>
      </p:sp>
      <p:sp>
        <p:nvSpPr>
          <p:cNvPr id="14" name="Rectangle 13"/>
          <p:cNvSpPr/>
          <p:nvPr/>
        </p:nvSpPr>
        <p:spPr>
          <a:xfrm>
            <a:off x="222641" y="2636660"/>
            <a:ext cx="8326868"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416833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222641" y="843660"/>
            <a:ext cx="11969358" cy="2031325"/>
          </a:xfrm>
          <a:prstGeom prst="rect">
            <a:avLst/>
          </a:prstGeom>
        </p:spPr>
        <p:txBody>
          <a:bodyPr wrap="square">
            <a:spAutoFit/>
          </a:bodyPr>
          <a:lstStyle/>
          <a:p>
            <a:r>
              <a:rPr lang="en-US" b="1" dirty="0"/>
              <a:t>Adam</a:t>
            </a:r>
          </a:p>
          <a:p>
            <a:r>
              <a:rPr lang="en-US" u="sng" dirty="0"/>
              <a:t>Adam</a:t>
            </a:r>
            <a:r>
              <a:rPr lang="en-US" dirty="0"/>
              <a:t> (Adaptive Moment Estimation) works with momentums of first and second order. The intuition behind the Adam is that we don’t want to roll so fast just because we can jump over the minimum, we want to decrease the velocity a little bit for a careful search. In addition to storing an exponentially decaying average of past squared gradients like </a:t>
            </a:r>
            <a:r>
              <a:rPr lang="en-US" b="1" dirty="0" err="1"/>
              <a:t>AdaDelta</a:t>
            </a:r>
            <a:r>
              <a:rPr lang="en-US" dirty="0"/>
              <a:t>, </a:t>
            </a:r>
            <a:r>
              <a:rPr lang="en-US" b="1" i="1" dirty="0"/>
              <a:t>Adam</a:t>
            </a:r>
            <a:r>
              <a:rPr lang="en-US" i="1" dirty="0"/>
              <a:t> </a:t>
            </a:r>
            <a:r>
              <a:rPr lang="en-US" dirty="0"/>
              <a:t>also keeps an exponentially decaying average of past gradients </a:t>
            </a:r>
            <a:r>
              <a:rPr lang="en-US" b="1" dirty="0"/>
              <a:t>M(t).</a:t>
            </a:r>
            <a:endParaRPr lang="en-US" dirty="0"/>
          </a:p>
          <a:p>
            <a:r>
              <a:rPr lang="en-US" b="1" dirty="0"/>
              <a:t>M(t) and V(t)</a:t>
            </a:r>
            <a:r>
              <a:rPr lang="en-US" dirty="0"/>
              <a:t> are values of the first moment which is the </a:t>
            </a:r>
            <a:r>
              <a:rPr lang="en-US" b="1" i="1" dirty="0"/>
              <a:t>Mean</a:t>
            </a:r>
            <a:r>
              <a:rPr lang="en-US" dirty="0"/>
              <a:t> and the second moment which is the </a:t>
            </a:r>
            <a:r>
              <a:rPr lang="en-US" b="1" i="1" dirty="0" err="1"/>
              <a:t>uncentered</a:t>
            </a:r>
            <a:r>
              <a:rPr lang="en-US" b="1" i="1" dirty="0"/>
              <a:t> variance</a:t>
            </a:r>
            <a:r>
              <a:rPr lang="en-US" dirty="0"/>
              <a:t> of the gradients</a:t>
            </a:r>
            <a:r>
              <a:rPr lang="en-US" i="1" dirty="0"/>
              <a:t> </a:t>
            </a:r>
            <a:r>
              <a:rPr lang="en-US" dirty="0"/>
              <a:t>respectively.</a:t>
            </a:r>
          </a:p>
        </p:txBody>
      </p:sp>
      <p:pic>
        <p:nvPicPr>
          <p:cNvPr id="9218" name="Picture 2" descr="https://miro.medium.com/max/156/1*uhvftel2AgBioJkgaYdR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7015" y="2586546"/>
            <a:ext cx="1485900" cy="1257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36140" y="2690319"/>
            <a:ext cx="3907545" cy="369332"/>
          </a:xfrm>
          <a:prstGeom prst="rect">
            <a:avLst/>
          </a:prstGeom>
        </p:spPr>
        <p:txBody>
          <a:bodyPr wrap="none">
            <a:spAutoFit/>
          </a:bodyPr>
          <a:lstStyle/>
          <a:p>
            <a:r>
              <a:rPr lang="en-US" dirty="0"/>
              <a:t>First and second order of </a:t>
            </a:r>
            <a:r>
              <a:rPr lang="en-US" dirty="0" smtClean="0"/>
              <a:t>momentum = </a:t>
            </a:r>
            <a:endParaRPr lang="en-US" dirty="0"/>
          </a:p>
        </p:txBody>
      </p:sp>
      <p:sp>
        <p:nvSpPr>
          <p:cNvPr id="7" name="Rectangle 6"/>
          <p:cNvSpPr/>
          <p:nvPr/>
        </p:nvSpPr>
        <p:spPr>
          <a:xfrm>
            <a:off x="6036139" y="3711399"/>
            <a:ext cx="6062075" cy="646331"/>
          </a:xfrm>
          <a:prstGeom prst="rect">
            <a:avLst/>
          </a:prstGeom>
        </p:spPr>
        <p:txBody>
          <a:bodyPr wrap="square">
            <a:spAutoFit/>
          </a:bodyPr>
          <a:lstStyle/>
          <a:p>
            <a:r>
              <a:rPr lang="en-US" dirty="0"/>
              <a:t>Here, we are taking mean of M(t) and V(t) so that E[m(t)] can be equal to E[g(t)] where, E[f(x)] is an expected value of f(x).</a:t>
            </a:r>
          </a:p>
        </p:txBody>
      </p:sp>
      <p:pic>
        <p:nvPicPr>
          <p:cNvPr id="9220" name="Picture 4" descr="https://miro.medium.com/max/260/1*kl2TXe-A5C7UEQEgCIC_h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6415" y="4721644"/>
            <a:ext cx="2476500" cy="685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207320" y="4691222"/>
            <a:ext cx="2762359" cy="369332"/>
          </a:xfrm>
          <a:prstGeom prst="rect">
            <a:avLst/>
          </a:prstGeom>
        </p:spPr>
        <p:txBody>
          <a:bodyPr wrap="none">
            <a:spAutoFit/>
          </a:bodyPr>
          <a:lstStyle/>
          <a:p>
            <a:r>
              <a:rPr lang="en-US" dirty="0">
                <a:solidFill>
                  <a:srgbClr val="292929"/>
                </a:solidFill>
                <a:latin typeface="charter"/>
              </a:rPr>
              <a:t>To update the parameter:</a:t>
            </a:r>
            <a:endParaRPr lang="en-US" dirty="0"/>
          </a:p>
        </p:txBody>
      </p:sp>
      <p:sp>
        <p:nvSpPr>
          <p:cNvPr id="10" name="Rectangle 9"/>
          <p:cNvSpPr/>
          <p:nvPr/>
        </p:nvSpPr>
        <p:spPr>
          <a:xfrm>
            <a:off x="6207320" y="5690506"/>
            <a:ext cx="6096000" cy="646331"/>
          </a:xfrm>
          <a:prstGeom prst="rect">
            <a:avLst/>
          </a:prstGeom>
        </p:spPr>
        <p:txBody>
          <a:bodyPr>
            <a:spAutoFit/>
          </a:bodyPr>
          <a:lstStyle/>
          <a:p>
            <a:r>
              <a:rPr lang="en-US" dirty="0">
                <a:solidFill>
                  <a:srgbClr val="292929"/>
                </a:solidFill>
                <a:latin typeface="charter"/>
              </a:rPr>
              <a:t>he values for β1 is 0.9 , 0.999 for β2, and (10 x </a:t>
            </a:r>
            <a:r>
              <a:rPr lang="en-US" dirty="0" err="1">
                <a:solidFill>
                  <a:srgbClr val="292929"/>
                </a:solidFill>
                <a:latin typeface="charter"/>
              </a:rPr>
              <a:t>exp</a:t>
            </a:r>
            <a:r>
              <a:rPr lang="en-US" dirty="0">
                <a:solidFill>
                  <a:srgbClr val="292929"/>
                </a:solidFill>
                <a:latin typeface="charter"/>
              </a:rPr>
              <a:t>(-8)) for ‘</a:t>
            </a:r>
            <a:r>
              <a:rPr lang="en-US" b="1" dirty="0">
                <a:solidFill>
                  <a:srgbClr val="292929"/>
                </a:solidFill>
                <a:latin typeface="charter"/>
              </a:rPr>
              <a:t>ϵ’</a:t>
            </a:r>
            <a:r>
              <a:rPr lang="en-US" dirty="0">
                <a:solidFill>
                  <a:srgbClr val="292929"/>
                </a:solidFill>
                <a:latin typeface="charter"/>
              </a:rPr>
              <a:t>.</a:t>
            </a:r>
            <a:endParaRPr lang="en-US" dirty="0"/>
          </a:p>
        </p:txBody>
      </p:sp>
    </p:spTree>
    <p:extLst>
      <p:ext uri="{BB962C8B-B14F-4D97-AF65-F5344CB8AC3E}">
        <p14:creationId xmlns:p14="http://schemas.microsoft.com/office/powerpoint/2010/main" val="428325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222641" y="843660"/>
            <a:ext cx="11969358" cy="1754326"/>
          </a:xfrm>
          <a:prstGeom prst="rect">
            <a:avLst/>
          </a:prstGeom>
        </p:spPr>
        <p:txBody>
          <a:bodyPr wrap="square">
            <a:spAutoFit/>
          </a:bodyPr>
          <a:lstStyle/>
          <a:p>
            <a:r>
              <a:rPr lang="en-US" b="1" dirty="0"/>
              <a:t>Advantages</a:t>
            </a:r>
            <a:r>
              <a:rPr lang="en-US" dirty="0"/>
              <a:t>:</a:t>
            </a:r>
          </a:p>
          <a:p>
            <a:pPr marL="285750" indent="-285750">
              <a:buFont typeface="Arial" panose="020B0604020202020204" pitchFamily="34" charset="0"/>
              <a:buChar char="•"/>
            </a:pPr>
            <a:r>
              <a:rPr lang="en-US" dirty="0"/>
              <a:t>The method is too fast and converges rapidly.</a:t>
            </a:r>
          </a:p>
          <a:p>
            <a:pPr marL="285750" indent="-285750">
              <a:buFont typeface="Arial" panose="020B0604020202020204" pitchFamily="34" charset="0"/>
              <a:buChar char="•"/>
            </a:pPr>
            <a:r>
              <a:rPr lang="en-US" dirty="0"/>
              <a:t>Rectifies vanishing learning rate, high variance.</a:t>
            </a:r>
          </a:p>
          <a:p>
            <a:r>
              <a:rPr lang="en-US" b="1" dirty="0"/>
              <a:t>Disadvantages</a:t>
            </a:r>
            <a:r>
              <a:rPr lang="en-US" dirty="0"/>
              <a:t>:</a:t>
            </a:r>
          </a:p>
          <a:p>
            <a:pPr marL="285750" indent="-285750">
              <a:buFont typeface="Arial" panose="020B0604020202020204" pitchFamily="34" charset="0"/>
              <a:buChar char="•"/>
            </a:pPr>
            <a:r>
              <a:rPr lang="en-US" dirty="0"/>
              <a:t>Computationally costly.</a:t>
            </a:r>
          </a:p>
          <a:p>
            <a:endParaRPr lang="en-US" dirty="0"/>
          </a:p>
        </p:txBody>
      </p:sp>
    </p:spTree>
    <p:extLst>
      <p:ext uri="{BB962C8B-B14F-4D97-AF65-F5344CB8AC3E}">
        <p14:creationId xmlns:p14="http://schemas.microsoft.com/office/powerpoint/2010/main" val="31033888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pPr fontAlgn="base"/>
            <a:r>
              <a:rPr lang="en-US" sz="4000" dirty="0">
                <a:latin typeface="Palatino Linotype" panose="02040502050505030304" pitchFamily="18" charset="0"/>
              </a:rPr>
              <a:t/>
            </a:r>
            <a:br>
              <a:rPr lang="en-US" sz="4000" dirty="0">
                <a:latin typeface="Palatino Linotype" panose="02040502050505030304" pitchFamily="18" charset="0"/>
              </a:rPr>
            </a:br>
            <a:r>
              <a:rPr lang="en-US" dirty="0">
                <a:latin typeface="Palatino Linotype" panose="02040502050505030304" pitchFamily="18" charset="0"/>
              </a:rPr>
              <a:t>Comparison between various optimizers</a:t>
            </a:r>
            <a:r>
              <a:rPr lang="en-US" sz="4000" dirty="0">
                <a:latin typeface="Palatino Linotype" panose="02040502050505030304" pitchFamily="18" charset="0"/>
              </a:rPr>
              <a:t/>
            </a:r>
            <a:br>
              <a:rPr lang="en-US" sz="4000" dirty="0">
                <a:latin typeface="Palatino Linotype" panose="02040502050505030304" pitchFamily="18" charset="0"/>
              </a:rPr>
            </a:b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https://miro.medium.com/max/600/1*_osB82GKHBOT8k1idLqiq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77578" y="607222"/>
            <a:ext cx="4714422" cy="62858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7975" y="1039896"/>
            <a:ext cx="7370082" cy="3785652"/>
          </a:xfrm>
          <a:prstGeom prst="rect">
            <a:avLst/>
          </a:prstGeom>
        </p:spPr>
        <p:txBody>
          <a:bodyPr wrap="square">
            <a:spAutoFit/>
          </a:bodyPr>
          <a:lstStyle/>
          <a:p>
            <a:r>
              <a:rPr lang="en-US" sz="2400" b="1" dirty="0"/>
              <a:t>Adam</a:t>
            </a:r>
            <a:r>
              <a:rPr lang="en-US" sz="2400" dirty="0"/>
              <a:t> is the best optimizers. If one wants to train the neural network in less time and more efficiently than Adam is the optimizer.</a:t>
            </a:r>
          </a:p>
          <a:p>
            <a:r>
              <a:rPr lang="en-US" sz="2400" dirty="0"/>
              <a:t>For sparse data use the optimizers with dynamic learning rate.</a:t>
            </a:r>
          </a:p>
          <a:p>
            <a:r>
              <a:rPr lang="en-US" sz="2400" dirty="0"/>
              <a:t>If, want to use gradient descent algorithm than min-batch gradient descent is the best option.</a:t>
            </a:r>
          </a:p>
          <a:p>
            <a:r>
              <a:rPr lang="en-US" sz="2400" dirty="0"/>
              <a:t>I hope you guys liked the article and were able to give you a good intuition towards the different behaviors of different Optimization Algorithms.</a:t>
            </a:r>
          </a:p>
        </p:txBody>
      </p:sp>
    </p:spTree>
    <p:extLst>
      <p:ext uri="{BB962C8B-B14F-4D97-AF65-F5344CB8AC3E}">
        <p14:creationId xmlns:p14="http://schemas.microsoft.com/office/powerpoint/2010/main" val="4290992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Cont.</a:t>
            </a: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5575" y="3128911"/>
            <a:ext cx="12036425" cy="2954655"/>
          </a:xfrm>
          <a:prstGeom prst="rect">
            <a:avLst/>
          </a:prstGeom>
        </p:spPr>
        <p:txBody>
          <a:bodyPr wrap="square">
            <a:spAutoFit/>
          </a:bodyPr>
          <a:lstStyle/>
          <a:p>
            <a:endParaRPr lang="en-US" dirty="0">
              <a:solidFill>
                <a:srgbClr val="051E50"/>
              </a:solidFill>
              <a:latin typeface="proxima-nova"/>
            </a:endParaRPr>
          </a:p>
          <a:p>
            <a:pPr marL="342900" indent="-342900">
              <a:buFont typeface="Arial" panose="020B0604020202020204" pitchFamily="34" charset="0"/>
              <a:buChar char="•"/>
            </a:pPr>
            <a:r>
              <a:rPr lang="en-US" sz="2400" dirty="0"/>
              <a:t>Left: The At each convolutional layer in a CNN, there are K kernels applied to the input volume.</a:t>
            </a:r>
          </a:p>
          <a:p>
            <a:endParaRPr lang="en-US" sz="2400" dirty="0"/>
          </a:p>
          <a:p>
            <a:pPr marL="342900" indent="-342900">
              <a:buFont typeface="Arial" panose="020B0604020202020204" pitchFamily="34" charset="0"/>
              <a:buChar char="•"/>
            </a:pPr>
            <a:r>
              <a:rPr lang="en-US" sz="2400" dirty="0"/>
              <a:t>Middle: Each of the K kernels is convolved with the input volume. </a:t>
            </a:r>
          </a:p>
          <a:p>
            <a:endParaRPr lang="en-US" sz="2400" dirty="0"/>
          </a:p>
          <a:p>
            <a:pPr marL="342900" indent="-342900">
              <a:buFont typeface="Arial" panose="020B0604020202020204" pitchFamily="34" charset="0"/>
              <a:buChar char="•"/>
            </a:pPr>
            <a:r>
              <a:rPr lang="en-US" sz="2400" dirty="0"/>
              <a:t>Right: Each kernel produces a 2D output, called an activation map.</a:t>
            </a:r>
          </a:p>
          <a:p>
            <a:pPr marL="571500" indent="-571500">
              <a:buFont typeface="Arial" panose="020B0604020202020204" pitchFamily="34" charset="0"/>
              <a:buChar char="•"/>
            </a:pPr>
            <a:endParaRPr lang="en-US" sz="2400" dirty="0">
              <a:solidFill>
                <a:srgbClr val="051E50"/>
              </a:solidFill>
              <a:latin typeface="proxima-nova"/>
            </a:endParaRPr>
          </a:p>
        </p:txBody>
      </p:sp>
      <p:pic>
        <p:nvPicPr>
          <p:cNvPr id="3074" name="Picture 2" descr="https://929687.smushcdn.com/2407837/wp-content/uploads/2021/05/conv_flow-1024x356.png?size=700x243&amp;lossy=1&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138" y="814336"/>
            <a:ext cx="66675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484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36"/>
            <a:ext cx="12192000" cy="652751"/>
          </a:xfrm>
          <a:solidFill>
            <a:schemeClr val="bg2"/>
          </a:solidFill>
        </p:spPr>
        <p:txBody>
          <a:bodyPr>
            <a:normAutofit/>
          </a:bodyPr>
          <a:lstStyle/>
          <a:p>
            <a:r>
              <a:rPr lang="en-US" sz="4000" dirty="0" smtClean="0">
                <a:latin typeface="Palatino Linotype" panose="02040502050505030304" pitchFamily="18" charset="0"/>
              </a:rPr>
              <a:t>The </a:t>
            </a:r>
            <a:r>
              <a:rPr lang="en-US" sz="4000" dirty="0">
                <a:latin typeface="Palatino Linotype" panose="02040502050505030304" pitchFamily="18" charset="0"/>
              </a:rPr>
              <a:t>Single Layer Perceptron:</a:t>
            </a: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2677656"/>
          </a:xfrm>
          <a:prstGeom prst="rect">
            <a:avLst/>
          </a:prstGeom>
        </p:spPr>
        <p:txBody>
          <a:bodyPr wrap="square">
            <a:spAutoFit/>
          </a:bodyPr>
          <a:lstStyle/>
          <a:p>
            <a:pPr marL="342900" indent="-342900">
              <a:buFont typeface="Arial" panose="020B0604020202020204" pitchFamily="34" charset="0"/>
              <a:buChar char="•"/>
            </a:pPr>
            <a:r>
              <a:rPr lang="en-US" sz="2400" dirty="0" smtClean="0"/>
              <a:t>A </a:t>
            </a:r>
            <a:r>
              <a:rPr lang="en-US" sz="2400" dirty="0"/>
              <a:t>node, also called a neuron or Perceptron, is a computational unit that has one or more weighted input connections, a transfer function that combines the inputs in some way, and an output connection</a:t>
            </a:r>
            <a:r>
              <a:rPr lang="en-US" sz="2400" dirty="0" smtClean="0"/>
              <a:t>.</a:t>
            </a:r>
          </a:p>
          <a:p>
            <a:pPr marL="342900" indent="-342900">
              <a:buFont typeface="Arial" panose="020B0604020202020204" pitchFamily="34" charset="0"/>
              <a:buChar char="•"/>
            </a:pPr>
            <a:r>
              <a:rPr lang="en-US" sz="2400" dirty="0"/>
              <a:t>Nodes are then organized into layers to comprise a network</a:t>
            </a:r>
            <a:r>
              <a:rPr lang="en-US" sz="2400" dirty="0" smtClean="0"/>
              <a:t>.</a:t>
            </a:r>
          </a:p>
          <a:p>
            <a:pPr marL="342900" indent="-342900">
              <a:buFont typeface="Arial" panose="020B0604020202020204" pitchFamily="34" charset="0"/>
              <a:buChar char="•"/>
            </a:pPr>
            <a:r>
              <a:rPr lang="en-US" sz="2400" dirty="0"/>
              <a:t>A single-layer artificial neural network, also called a single-layer, has a single layer of nodes, as its name suggests. Each node in the single layer connects directly to an input variable and contributes to an output </a:t>
            </a:r>
            <a:r>
              <a:rPr lang="en-US" sz="2400" dirty="0" smtClean="0"/>
              <a:t>variable</a:t>
            </a:r>
            <a:endParaRPr lang="en-US" sz="2400" b="1" dirty="0"/>
          </a:p>
        </p:txBody>
      </p:sp>
      <p:pic>
        <p:nvPicPr>
          <p:cNvPr id="13" name="Picture 12"/>
          <p:cNvPicPr>
            <a:picLocks noChangeAspect="1"/>
          </p:cNvPicPr>
          <p:nvPr/>
        </p:nvPicPr>
        <p:blipFill>
          <a:blip r:embed="rId3"/>
          <a:stretch>
            <a:fillRect/>
          </a:stretch>
        </p:blipFill>
        <p:spPr>
          <a:xfrm>
            <a:off x="7236916" y="3239311"/>
            <a:ext cx="4585896" cy="3531140"/>
          </a:xfrm>
          <a:prstGeom prst="rect">
            <a:avLst/>
          </a:prstGeom>
        </p:spPr>
      </p:pic>
      <p:sp>
        <p:nvSpPr>
          <p:cNvPr id="14" name="Rectangle 13"/>
          <p:cNvSpPr/>
          <p:nvPr/>
        </p:nvSpPr>
        <p:spPr>
          <a:xfrm>
            <a:off x="155575" y="3588365"/>
            <a:ext cx="7081342" cy="1938992"/>
          </a:xfrm>
          <a:prstGeom prst="rect">
            <a:avLst/>
          </a:prstGeom>
        </p:spPr>
        <p:txBody>
          <a:bodyPr wrap="square">
            <a:spAutoFit/>
          </a:bodyPr>
          <a:lstStyle/>
          <a:p>
            <a:pPr marL="342900" indent="-342900">
              <a:buFont typeface="Arial" panose="020B0604020202020204" pitchFamily="34" charset="0"/>
              <a:buChar char="•"/>
            </a:pPr>
            <a:r>
              <a:rPr lang="en-US" sz="2400" dirty="0"/>
              <a:t>Single-layer networks have just one layer of active units. Inputs connect directly to the outputs through a single layer of weights. The outputs do not interact, so a network with N outputs can be treated as N separate single-output networks.</a:t>
            </a:r>
          </a:p>
        </p:txBody>
      </p:sp>
    </p:spTree>
    <p:extLst>
      <p:ext uri="{BB962C8B-B14F-4D97-AF65-F5344CB8AC3E}">
        <p14:creationId xmlns:p14="http://schemas.microsoft.com/office/powerpoint/2010/main" val="15842766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r>
              <a:rPr lang="en-US" sz="4000" dirty="0">
                <a:latin typeface="Palatino Linotype" panose="02040502050505030304" pitchFamily="18" charset="0"/>
              </a:rPr>
              <a:t>The Multi Layer Perceptron:</a:t>
            </a: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3416320"/>
          </a:xfrm>
          <a:prstGeom prst="rect">
            <a:avLst/>
          </a:prstGeom>
        </p:spPr>
        <p:txBody>
          <a:bodyPr wrap="square">
            <a:spAutoFit/>
          </a:bodyPr>
          <a:lstStyle/>
          <a:p>
            <a:pPr fontAlgn="base"/>
            <a:r>
              <a:rPr lang="en-US" sz="2400" i="1" dirty="0"/>
              <a:t>The standard multilayer perceptron (MLP) is a cascade of single-layer </a:t>
            </a:r>
            <a:r>
              <a:rPr lang="en-US" sz="2400" i="1" dirty="0" err="1"/>
              <a:t>perceptrons</a:t>
            </a:r>
            <a:r>
              <a:rPr lang="en-US" sz="2400" i="1" dirty="0"/>
              <a:t>. There is a layer of input nodes, a layer of output nodes, and one or more intermediate layers. The interior layers are sometimes called “hidden layers” because they are not directly observable from the systems inputs and outputs</a:t>
            </a:r>
            <a:r>
              <a:rPr lang="en-US" sz="2400" i="1" dirty="0" smtClean="0"/>
              <a:t>.</a:t>
            </a:r>
          </a:p>
          <a:p>
            <a:pPr fontAlgn="base"/>
            <a:endParaRPr lang="en-US" sz="2400" dirty="0" smtClean="0"/>
          </a:p>
          <a:p>
            <a:pPr marL="342900" indent="-342900" fontAlgn="base">
              <a:buFont typeface="Arial" panose="020B0604020202020204" pitchFamily="34" charset="0"/>
              <a:buChar char="•"/>
            </a:pPr>
            <a:r>
              <a:rPr lang="en-US" sz="2400" b="1" dirty="0" smtClean="0"/>
              <a:t>Input </a:t>
            </a:r>
            <a:r>
              <a:rPr lang="en-US" sz="2400" b="1" dirty="0"/>
              <a:t>Layer</a:t>
            </a:r>
            <a:r>
              <a:rPr lang="en-US" sz="2400" dirty="0"/>
              <a:t>: Input variables, sometimes called the visible layer.</a:t>
            </a:r>
          </a:p>
          <a:p>
            <a:pPr marL="342900" indent="-342900" fontAlgn="base">
              <a:buFont typeface="Arial" panose="020B0604020202020204" pitchFamily="34" charset="0"/>
              <a:buChar char="•"/>
            </a:pPr>
            <a:r>
              <a:rPr lang="en-US" sz="2400" b="1" dirty="0"/>
              <a:t>Hidden Layers</a:t>
            </a:r>
            <a:r>
              <a:rPr lang="en-US" sz="2400" dirty="0"/>
              <a:t>: Layers of nodes between the input and output layers. There may be one or more of these layers.</a:t>
            </a:r>
          </a:p>
          <a:p>
            <a:pPr marL="342900" indent="-342900" fontAlgn="base">
              <a:buFont typeface="Arial" panose="020B0604020202020204" pitchFamily="34" charset="0"/>
              <a:buChar char="•"/>
            </a:pPr>
            <a:r>
              <a:rPr lang="en-US" sz="2400" b="1" dirty="0"/>
              <a:t>Output Layer</a:t>
            </a:r>
            <a:r>
              <a:rPr lang="en-US" sz="2400" dirty="0"/>
              <a:t>: A layer of nodes that produce the output variables.</a:t>
            </a:r>
          </a:p>
        </p:txBody>
      </p:sp>
      <p:pic>
        <p:nvPicPr>
          <p:cNvPr id="3078" name="Picture 6" descr="Layers in a Neural 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l="4353" t="1976" r="3887" b="3867"/>
          <a:stretch/>
        </p:blipFill>
        <p:spPr bwMode="auto">
          <a:xfrm>
            <a:off x="9497086" y="3598266"/>
            <a:ext cx="2154724" cy="271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9377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3785652"/>
          </a:xfrm>
          <a:prstGeom prst="rect">
            <a:avLst/>
          </a:prstGeom>
        </p:spPr>
        <p:txBody>
          <a:bodyPr wrap="square">
            <a:spAutoFit/>
          </a:bodyPr>
          <a:lstStyle/>
          <a:p>
            <a:pPr fontAlgn="base"/>
            <a:r>
              <a:rPr lang="en-US" sz="2400" b="1" dirty="0"/>
              <a:t>There are terms used to describe the shape and capability of a neural network</a:t>
            </a:r>
            <a:r>
              <a:rPr lang="en-US" sz="2400" b="1" dirty="0" smtClean="0"/>
              <a:t>:</a:t>
            </a:r>
          </a:p>
          <a:p>
            <a:pPr fontAlgn="base"/>
            <a:endParaRPr lang="en-US" sz="2400" b="1" dirty="0" smtClean="0"/>
          </a:p>
          <a:p>
            <a:pPr marL="342900" indent="-342900" fontAlgn="base">
              <a:buFont typeface="Arial" panose="020B0604020202020204" pitchFamily="34" charset="0"/>
              <a:buChar char="•"/>
            </a:pPr>
            <a:r>
              <a:rPr lang="en-US" sz="2400" b="1" dirty="0"/>
              <a:t>Size</a:t>
            </a:r>
            <a:r>
              <a:rPr lang="en-US" sz="2400" dirty="0"/>
              <a:t>: The number of nodes in the model.</a:t>
            </a:r>
          </a:p>
          <a:p>
            <a:pPr marL="342900" indent="-342900" fontAlgn="base">
              <a:buFont typeface="Arial" panose="020B0604020202020204" pitchFamily="34" charset="0"/>
              <a:buChar char="•"/>
            </a:pPr>
            <a:r>
              <a:rPr lang="en-US" sz="2400" b="1" dirty="0"/>
              <a:t>Width</a:t>
            </a:r>
            <a:r>
              <a:rPr lang="en-US" sz="2400" dirty="0"/>
              <a:t>: The number of nodes in a specific layer.</a:t>
            </a:r>
          </a:p>
          <a:p>
            <a:pPr marL="342900" indent="-342900" fontAlgn="base">
              <a:buFont typeface="Arial" panose="020B0604020202020204" pitchFamily="34" charset="0"/>
              <a:buChar char="•"/>
            </a:pPr>
            <a:r>
              <a:rPr lang="en-US" sz="2400" b="1" dirty="0"/>
              <a:t>Depth</a:t>
            </a:r>
            <a:r>
              <a:rPr lang="en-US" sz="2400" dirty="0"/>
              <a:t>: The number of layers in a neural network.</a:t>
            </a:r>
          </a:p>
          <a:p>
            <a:pPr marL="342900" indent="-342900" fontAlgn="base">
              <a:buFont typeface="Arial" panose="020B0604020202020204" pitchFamily="34" charset="0"/>
              <a:buChar char="•"/>
            </a:pPr>
            <a:r>
              <a:rPr lang="en-US" sz="2400" b="1" dirty="0"/>
              <a:t>Capacity</a:t>
            </a:r>
            <a:r>
              <a:rPr lang="en-US" sz="2400" dirty="0"/>
              <a:t>: The type or structure of functions that can be learned by a network configuration. Sometimes called “</a:t>
            </a:r>
            <a:r>
              <a:rPr lang="en-US" sz="2400" i="1" dirty="0"/>
              <a:t>representational capacity</a:t>
            </a:r>
            <a:r>
              <a:rPr lang="en-US" sz="2400" dirty="0"/>
              <a:t>“.</a:t>
            </a:r>
          </a:p>
          <a:p>
            <a:pPr marL="342900" indent="-342900" fontAlgn="base">
              <a:buFont typeface="Arial" panose="020B0604020202020204" pitchFamily="34" charset="0"/>
              <a:buChar char="•"/>
            </a:pPr>
            <a:r>
              <a:rPr lang="en-US" sz="2400" b="1" dirty="0"/>
              <a:t>Architecture</a:t>
            </a:r>
            <a:r>
              <a:rPr lang="en-US" sz="2400" dirty="0"/>
              <a:t>: The specific arrangement of the layers and nodes in the network.</a:t>
            </a:r>
          </a:p>
          <a:p>
            <a:r>
              <a:rPr lang="en-US" sz="2400" dirty="0"/>
              <a:t/>
            </a:r>
            <a:br>
              <a:rPr lang="en-US" sz="2400" dirty="0"/>
            </a:br>
            <a:endParaRPr lang="en-US" sz="2400" b="1" dirty="0"/>
          </a:p>
        </p:txBody>
      </p:sp>
    </p:spTree>
    <p:extLst>
      <p:ext uri="{BB962C8B-B14F-4D97-AF65-F5344CB8AC3E}">
        <p14:creationId xmlns:p14="http://schemas.microsoft.com/office/powerpoint/2010/main" val="38112318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How </a:t>
            </a:r>
            <a:r>
              <a:rPr lang="en-US" sz="4000" dirty="0">
                <a:latin typeface="Palatino Linotype" panose="02040502050505030304" pitchFamily="18" charset="0"/>
              </a:rPr>
              <a:t>to Count Layers?</a:t>
            </a:r>
            <a:br>
              <a:rPr lang="en-US" sz="4000" dirty="0">
                <a:latin typeface="Palatino Linotype" panose="02040502050505030304" pitchFamily="18" charset="0"/>
              </a:rPr>
            </a:b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1938992"/>
          </a:xfrm>
          <a:prstGeom prst="rect">
            <a:avLst/>
          </a:prstGeom>
        </p:spPr>
        <p:txBody>
          <a:bodyPr wrap="square">
            <a:spAutoFit/>
          </a:bodyPr>
          <a:lstStyle/>
          <a:p>
            <a:pPr fontAlgn="base"/>
            <a:r>
              <a:rPr lang="en-US" sz="2400" dirty="0" smtClean="0"/>
              <a:t>A </a:t>
            </a:r>
            <a:r>
              <a:rPr lang="en-US" sz="2400" dirty="0"/>
              <a:t>network with two variables in the input layer, one hidden layer with eight nodes, and an output layer with one node would be described using the notation: </a:t>
            </a:r>
            <a:endParaRPr lang="en-US" sz="2400" dirty="0" smtClean="0"/>
          </a:p>
          <a:p>
            <a:pPr fontAlgn="base"/>
            <a:endParaRPr lang="en-US" sz="2400" dirty="0"/>
          </a:p>
          <a:p>
            <a:pPr algn="ctr" fontAlgn="base"/>
            <a:r>
              <a:rPr lang="en-US" sz="2400" b="1" dirty="0" smtClean="0"/>
              <a:t>2/8/1</a:t>
            </a:r>
            <a:r>
              <a:rPr lang="en-US" sz="2400" dirty="0"/>
              <a:t/>
            </a:r>
            <a:br>
              <a:rPr lang="en-US" sz="2400" dirty="0"/>
            </a:br>
            <a:endParaRPr lang="en-US" sz="2400" b="1" dirty="0"/>
          </a:p>
        </p:txBody>
      </p:sp>
    </p:spTree>
    <p:extLst>
      <p:ext uri="{BB962C8B-B14F-4D97-AF65-F5344CB8AC3E}">
        <p14:creationId xmlns:p14="http://schemas.microsoft.com/office/powerpoint/2010/main" val="42916324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r>
              <a:rPr lang="en-US" sz="4000" dirty="0" smtClean="0">
                <a:latin typeface="Palatino Linotype" panose="02040502050505030304" pitchFamily="18" charset="0"/>
              </a:rPr>
              <a:t>Why </a:t>
            </a:r>
            <a:r>
              <a:rPr lang="en-US" sz="4000" dirty="0">
                <a:latin typeface="Palatino Linotype" panose="02040502050505030304" pitchFamily="18" charset="0"/>
              </a:rPr>
              <a:t>Have Multiple Layers?</a:t>
            </a: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3785652"/>
          </a:xfrm>
          <a:prstGeom prst="rect">
            <a:avLst/>
          </a:prstGeom>
        </p:spPr>
        <p:txBody>
          <a:bodyPr wrap="square">
            <a:spAutoFit/>
          </a:bodyPr>
          <a:lstStyle/>
          <a:p>
            <a:pPr marL="342900" indent="-342900" fontAlgn="base">
              <a:buFont typeface="Arial" panose="020B0604020202020204" pitchFamily="34" charset="0"/>
              <a:buChar char="•"/>
            </a:pPr>
            <a:r>
              <a:rPr lang="en-US" sz="2400" dirty="0"/>
              <a:t>A single-layer neural network can only be used to represent linearly separable functions. This means very simple problems where, say, the two classes in a classification problem can be neatly separated by a line. If your problem is relatively simple, perhaps a single layer network would be sufficient</a:t>
            </a:r>
            <a:r>
              <a:rPr lang="en-US" sz="2400" dirty="0" smtClean="0"/>
              <a:t>.</a:t>
            </a:r>
          </a:p>
          <a:p>
            <a:pPr fontAlgn="base"/>
            <a:endParaRPr lang="en-US" sz="2400" dirty="0" smtClean="0"/>
          </a:p>
          <a:p>
            <a:pPr marL="342900" indent="-342900" fontAlgn="base">
              <a:buFont typeface="Arial" panose="020B0604020202020204" pitchFamily="34" charset="0"/>
              <a:buChar char="•"/>
            </a:pPr>
            <a:r>
              <a:rPr lang="en-US" sz="2400" dirty="0"/>
              <a:t>Most problems that we are interested in solving are not linearly separable</a:t>
            </a:r>
          </a:p>
          <a:p>
            <a:pPr marL="342900" indent="-342900" fontAlgn="base">
              <a:buFont typeface="Arial" panose="020B0604020202020204" pitchFamily="34" charset="0"/>
              <a:buChar char="•"/>
            </a:pPr>
            <a:endParaRPr lang="en-US" sz="2400" dirty="0" smtClean="0"/>
          </a:p>
          <a:p>
            <a:pPr marL="342900" indent="-342900" fontAlgn="base">
              <a:buFont typeface="Arial" panose="020B0604020202020204" pitchFamily="34" charset="0"/>
              <a:buChar char="•"/>
            </a:pPr>
            <a:r>
              <a:rPr lang="en-US" sz="2400" dirty="0"/>
              <a:t>A Multilayer Perceptron can be used to represent convex regions. This means that in effect, they can learn to draw shapes around examples in some high-dimensional space that can separate and classify them, overcoming the limitation of linear </a:t>
            </a:r>
            <a:r>
              <a:rPr lang="en-US" sz="2400" dirty="0" err="1"/>
              <a:t>separability</a:t>
            </a:r>
            <a:r>
              <a:rPr lang="en-US" sz="2400" dirty="0"/>
              <a:t>.</a:t>
            </a:r>
            <a:endParaRPr lang="en-US" sz="2400" b="1" dirty="0"/>
          </a:p>
        </p:txBody>
      </p:sp>
    </p:spTree>
    <p:extLst>
      <p:ext uri="{BB962C8B-B14F-4D97-AF65-F5344CB8AC3E}">
        <p14:creationId xmlns:p14="http://schemas.microsoft.com/office/powerpoint/2010/main" val="20068800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r>
              <a:rPr lang="en-US" sz="4000" dirty="0" smtClean="0">
                <a:latin typeface="Palatino Linotype" panose="02040502050505030304" pitchFamily="18" charset="0"/>
              </a:rPr>
              <a:t>How </a:t>
            </a:r>
            <a:r>
              <a:rPr lang="en-US" sz="4000" dirty="0">
                <a:latin typeface="Palatino Linotype" panose="02040502050505030304" pitchFamily="18" charset="0"/>
              </a:rPr>
              <a:t>Many Layers and Nodes to Use?</a:t>
            </a: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6370975"/>
          </a:xfrm>
          <a:prstGeom prst="rect">
            <a:avLst/>
          </a:prstGeom>
        </p:spPr>
        <p:txBody>
          <a:bodyPr wrap="square">
            <a:spAutoFit/>
          </a:bodyPr>
          <a:lstStyle/>
          <a:p>
            <a:pPr marL="342900" indent="-342900" fontAlgn="base">
              <a:buFont typeface="Arial" panose="020B0604020202020204" pitchFamily="34" charset="0"/>
              <a:buChar char="•"/>
            </a:pPr>
            <a:r>
              <a:rPr lang="en-US" sz="2400" dirty="0"/>
              <a:t>In general, you cannot analytically calculate the number of layers or the number of nodes to use per layer in an artificial neural network to address a specific real-world predictive modeling </a:t>
            </a:r>
            <a:r>
              <a:rPr lang="en-US" sz="2400" dirty="0" smtClean="0"/>
              <a:t>problem.</a:t>
            </a:r>
          </a:p>
          <a:p>
            <a:pPr fontAlgn="base"/>
            <a:r>
              <a:rPr lang="en-US" sz="2400" b="1" dirty="0" smtClean="0"/>
              <a:t>Five </a:t>
            </a:r>
            <a:r>
              <a:rPr lang="en-US" sz="2400" b="1" dirty="0"/>
              <a:t>approaches to solving this </a:t>
            </a:r>
            <a:r>
              <a:rPr lang="en-US" sz="2400" b="1" dirty="0" smtClean="0"/>
              <a:t>problem:</a:t>
            </a:r>
          </a:p>
          <a:p>
            <a:pPr fontAlgn="base"/>
            <a:endParaRPr lang="en-US" sz="2400" b="1" dirty="0" smtClean="0"/>
          </a:p>
          <a:p>
            <a:pPr fontAlgn="base"/>
            <a:r>
              <a:rPr lang="en-US" sz="2400" b="1" dirty="0" smtClean="0"/>
              <a:t>Experimentation:</a:t>
            </a:r>
          </a:p>
          <a:p>
            <a:pPr marL="342900" indent="-342900" fontAlgn="base">
              <a:buFont typeface="Arial" panose="020B0604020202020204" pitchFamily="34" charset="0"/>
              <a:buChar char="•"/>
            </a:pPr>
            <a:r>
              <a:rPr lang="en-US" sz="2400" dirty="0"/>
              <a:t>In general, you cannot analytically calculate the number of layers or the number of nodes to use per layer in an artificial neural network to address a specific real-world predictive modeling problem.</a:t>
            </a:r>
          </a:p>
          <a:p>
            <a:pPr marL="342900" indent="-342900" fontAlgn="base">
              <a:buFont typeface="Arial" panose="020B0604020202020204" pitchFamily="34" charset="0"/>
              <a:buChar char="•"/>
            </a:pPr>
            <a:r>
              <a:rPr lang="en-US" sz="2400" dirty="0"/>
              <a:t>The number of layers and the number of nodes in each layer are model </a:t>
            </a:r>
            <a:r>
              <a:rPr lang="en-US" sz="2400" dirty="0" err="1"/>
              <a:t>hyperparameters</a:t>
            </a:r>
            <a:r>
              <a:rPr lang="en-US" sz="2400" dirty="0"/>
              <a:t> </a:t>
            </a:r>
            <a:r>
              <a:rPr lang="en-US" sz="2400" dirty="0" smtClean="0"/>
              <a:t>that are using.</a:t>
            </a:r>
            <a:endParaRPr lang="en-US" sz="2400" dirty="0"/>
          </a:p>
          <a:p>
            <a:pPr fontAlgn="base"/>
            <a:r>
              <a:rPr lang="en-US" sz="2400" b="1" dirty="0" smtClean="0"/>
              <a:t>Intuition:</a:t>
            </a:r>
          </a:p>
          <a:p>
            <a:pPr marL="342900" indent="-342900" fontAlgn="base">
              <a:buFont typeface="Arial" panose="020B0604020202020204" pitchFamily="34" charset="0"/>
              <a:buChar char="•"/>
            </a:pPr>
            <a:r>
              <a:rPr lang="en-US" sz="2400" dirty="0"/>
              <a:t>This intuition can come from experience with the domain, experience with modeling problems with neural networks, or some mixture of the two.</a:t>
            </a:r>
          </a:p>
          <a:p>
            <a:pPr marL="342900" indent="-342900" fontAlgn="base">
              <a:buFont typeface="Arial" panose="020B0604020202020204" pitchFamily="34" charset="0"/>
              <a:buChar char="•"/>
            </a:pPr>
            <a:r>
              <a:rPr lang="en-US" sz="2400" dirty="0"/>
              <a:t>In my experience, intuitions are often invalidated via experiments.</a:t>
            </a:r>
          </a:p>
          <a:p>
            <a:pPr fontAlgn="base"/>
            <a:endParaRPr lang="en-US" sz="2400" b="1" dirty="0"/>
          </a:p>
          <a:p>
            <a:pPr fontAlgn="base"/>
            <a:endParaRPr lang="en-US" sz="2400" b="1" dirty="0"/>
          </a:p>
        </p:txBody>
      </p:sp>
    </p:spTree>
    <p:extLst>
      <p:ext uri="{BB962C8B-B14F-4D97-AF65-F5344CB8AC3E}">
        <p14:creationId xmlns:p14="http://schemas.microsoft.com/office/powerpoint/2010/main" val="36374207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6001643"/>
          </a:xfrm>
          <a:prstGeom prst="rect">
            <a:avLst/>
          </a:prstGeom>
        </p:spPr>
        <p:txBody>
          <a:bodyPr wrap="square">
            <a:spAutoFit/>
          </a:bodyPr>
          <a:lstStyle/>
          <a:p>
            <a:pPr fontAlgn="base"/>
            <a:r>
              <a:rPr lang="en-US" sz="2400" b="1" dirty="0" smtClean="0"/>
              <a:t>Go </a:t>
            </a:r>
            <a:r>
              <a:rPr lang="en-US" sz="2400" b="1" dirty="0"/>
              <a:t>For Depth</a:t>
            </a:r>
            <a:r>
              <a:rPr lang="en-US" sz="2400" b="1" dirty="0" smtClean="0"/>
              <a:t>:</a:t>
            </a:r>
          </a:p>
          <a:p>
            <a:pPr marL="342900" indent="-342900" fontAlgn="base">
              <a:buFont typeface="Arial" panose="020B0604020202020204" pitchFamily="34" charset="0"/>
              <a:buChar char="•"/>
            </a:pPr>
            <a:r>
              <a:rPr lang="en-US" sz="2400" dirty="0"/>
              <a:t>This is similar to the advice for starting with Random Forest and Stochastic Gradient Boosting on a predictive modeling problem with tabular data to quickly get an idea of an upper-bound on model skill prior to testing other methods.</a:t>
            </a:r>
            <a:endParaRPr lang="en-US" sz="2400" b="1" dirty="0"/>
          </a:p>
          <a:p>
            <a:pPr fontAlgn="base"/>
            <a:r>
              <a:rPr lang="en-US" sz="2400" b="1" dirty="0"/>
              <a:t>Borrow Ideas</a:t>
            </a:r>
            <a:r>
              <a:rPr lang="en-US" sz="2400" b="1" dirty="0" smtClean="0"/>
              <a:t>:</a:t>
            </a:r>
          </a:p>
          <a:p>
            <a:pPr marL="342900" indent="-342900" fontAlgn="base">
              <a:buFont typeface="Arial" panose="020B0604020202020204" pitchFamily="34" charset="0"/>
              <a:buChar char="•"/>
            </a:pPr>
            <a:r>
              <a:rPr lang="en-US" sz="2400" dirty="0"/>
              <a:t>A simple, but perhaps time consuming approach, is to leverage findings reported in the literature.</a:t>
            </a:r>
            <a:endParaRPr lang="en-US" sz="2400" b="1" dirty="0"/>
          </a:p>
          <a:p>
            <a:pPr fontAlgn="base"/>
            <a:r>
              <a:rPr lang="en-US" sz="2400" b="1" dirty="0"/>
              <a:t>Search:</a:t>
            </a:r>
          </a:p>
          <a:p>
            <a:pPr fontAlgn="base"/>
            <a:r>
              <a:rPr lang="en-US" sz="2400" dirty="0"/>
              <a:t>Design </a:t>
            </a:r>
            <a:r>
              <a:rPr lang="en-US" sz="2400" dirty="0" smtClean="0"/>
              <a:t> a search method </a:t>
            </a:r>
            <a:r>
              <a:rPr lang="en-US" sz="2400" dirty="0"/>
              <a:t>to test different network configurations.</a:t>
            </a:r>
            <a:endParaRPr lang="en-US" sz="2400" b="1" dirty="0"/>
          </a:p>
          <a:p>
            <a:pPr fontAlgn="base"/>
            <a:r>
              <a:rPr lang="en-US" sz="2400" b="1" dirty="0" smtClean="0"/>
              <a:t>Search </a:t>
            </a:r>
            <a:r>
              <a:rPr lang="en-US" sz="2400" b="1" dirty="0"/>
              <a:t>strategies </a:t>
            </a:r>
            <a:r>
              <a:rPr lang="en-US" sz="2400" b="1" dirty="0" smtClean="0"/>
              <a:t>include:-</a:t>
            </a:r>
          </a:p>
          <a:p>
            <a:pPr marL="342900" indent="-342900" fontAlgn="base">
              <a:buFont typeface="Arial" panose="020B0604020202020204" pitchFamily="34" charset="0"/>
              <a:buChar char="•"/>
            </a:pPr>
            <a:r>
              <a:rPr lang="en-US" sz="2400" b="1" dirty="0"/>
              <a:t>Random</a:t>
            </a:r>
            <a:r>
              <a:rPr lang="en-US" sz="2400" dirty="0"/>
              <a:t>: Try random configurations of layers and nodes per layer.</a:t>
            </a:r>
          </a:p>
          <a:p>
            <a:pPr marL="342900" indent="-342900" fontAlgn="base">
              <a:buFont typeface="Arial" panose="020B0604020202020204" pitchFamily="34" charset="0"/>
              <a:buChar char="•"/>
            </a:pPr>
            <a:r>
              <a:rPr lang="en-US" sz="2400" b="1" dirty="0"/>
              <a:t>Grid</a:t>
            </a:r>
            <a:r>
              <a:rPr lang="en-US" sz="2400" dirty="0"/>
              <a:t>: Try a systematic search across the number of layers and nodes per layer.</a:t>
            </a:r>
          </a:p>
          <a:p>
            <a:pPr marL="342900" indent="-342900" fontAlgn="base">
              <a:buFont typeface="Arial" panose="020B0604020202020204" pitchFamily="34" charset="0"/>
              <a:buChar char="•"/>
            </a:pPr>
            <a:r>
              <a:rPr lang="en-US" sz="2400" b="1" dirty="0"/>
              <a:t>Heuristic</a:t>
            </a:r>
            <a:r>
              <a:rPr lang="en-US" sz="2400" dirty="0"/>
              <a:t>: Try a directed search across configurations such as a genetic algorithm or Bayesian optimization.</a:t>
            </a:r>
          </a:p>
          <a:p>
            <a:pPr marL="342900" indent="-342900" fontAlgn="base">
              <a:buFont typeface="Arial" panose="020B0604020202020204" pitchFamily="34" charset="0"/>
              <a:buChar char="•"/>
            </a:pPr>
            <a:r>
              <a:rPr lang="en-US" sz="2400" b="1" dirty="0"/>
              <a:t>Exhaustive</a:t>
            </a:r>
            <a:r>
              <a:rPr lang="en-US" sz="2400" dirty="0"/>
              <a:t>: Try all combinations of layers and the number of nodes; it might be feasible for small networks and datasets</a:t>
            </a:r>
            <a:r>
              <a:rPr lang="en-US" sz="2400" dirty="0" smtClean="0"/>
              <a:t>.</a:t>
            </a:r>
            <a:endParaRPr lang="en-US" sz="2400" dirty="0"/>
          </a:p>
        </p:txBody>
      </p:sp>
    </p:spTree>
    <p:extLst>
      <p:ext uri="{BB962C8B-B14F-4D97-AF65-F5344CB8AC3E}">
        <p14:creationId xmlns:p14="http://schemas.microsoft.com/office/powerpoint/2010/main" val="35845616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r>
              <a:rPr lang="en-US" sz="4000" dirty="0" smtClean="0">
                <a:latin typeface="Palatino Linotype" panose="02040502050505030304" pitchFamily="18" charset="0"/>
              </a:rPr>
              <a:t>Layers</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5909310"/>
          </a:xfrm>
          <a:prstGeom prst="rect">
            <a:avLst/>
          </a:prstGeom>
        </p:spPr>
        <p:txBody>
          <a:bodyPr wrap="square">
            <a:spAutoFit/>
          </a:bodyPr>
          <a:lstStyle/>
          <a:p>
            <a:pPr fontAlgn="base"/>
            <a:r>
              <a:rPr lang="en-US" b="1" dirty="0"/>
              <a:t>INPUT_SHAPE = (samples,sweeps,1)   #change to (207,45,1)</a:t>
            </a:r>
          </a:p>
          <a:p>
            <a:pPr fontAlgn="base"/>
            <a:endParaRPr lang="en-US" b="1" dirty="0"/>
          </a:p>
          <a:p>
            <a:pPr fontAlgn="base"/>
            <a:r>
              <a:rPr lang="en-US" b="1" dirty="0"/>
              <a:t>model = Sequential()</a:t>
            </a:r>
          </a:p>
          <a:p>
            <a:pPr fontAlgn="base"/>
            <a:endParaRPr lang="en-US" b="1" dirty="0"/>
          </a:p>
          <a:p>
            <a:pPr fontAlgn="base"/>
            <a:r>
              <a:rPr lang="en-US" b="1" dirty="0" err="1"/>
              <a:t>model.add</a:t>
            </a:r>
            <a:r>
              <a:rPr lang="en-US" b="1" dirty="0"/>
              <a:t>(Conv2D(32, (3, 3), </a:t>
            </a:r>
            <a:r>
              <a:rPr lang="en-US" b="1" dirty="0" err="1"/>
              <a:t>input_shape</a:t>
            </a:r>
            <a:r>
              <a:rPr lang="en-US" b="1" dirty="0"/>
              <a:t> = INPUT_SHAPE, activation='</a:t>
            </a:r>
            <a:r>
              <a:rPr lang="en-US" b="1" dirty="0" err="1"/>
              <a:t>relu</a:t>
            </a:r>
            <a:r>
              <a:rPr lang="en-US" b="1" dirty="0"/>
              <a:t>'))</a:t>
            </a:r>
          </a:p>
          <a:p>
            <a:pPr fontAlgn="base"/>
            <a:r>
              <a:rPr lang="en-US" b="1" dirty="0" err="1"/>
              <a:t>model.add</a:t>
            </a:r>
            <a:r>
              <a:rPr lang="en-US" b="1" dirty="0"/>
              <a:t>(MaxPooling2D(</a:t>
            </a:r>
            <a:r>
              <a:rPr lang="en-US" b="1" dirty="0" err="1"/>
              <a:t>pool_size</a:t>
            </a:r>
            <a:r>
              <a:rPr lang="en-US" b="1" dirty="0"/>
              <a:t> = (2, 2)))</a:t>
            </a:r>
          </a:p>
          <a:p>
            <a:pPr fontAlgn="base"/>
            <a:r>
              <a:rPr lang="en-US" b="1" dirty="0" err="1"/>
              <a:t>model.add</a:t>
            </a:r>
            <a:r>
              <a:rPr lang="en-US" b="1" dirty="0"/>
              <a:t>(Dropout(0.5))</a:t>
            </a:r>
          </a:p>
          <a:p>
            <a:pPr fontAlgn="base"/>
            <a:endParaRPr lang="en-US" b="1" dirty="0"/>
          </a:p>
          <a:p>
            <a:pPr fontAlgn="base"/>
            <a:endParaRPr lang="en-US" b="1" dirty="0"/>
          </a:p>
          <a:p>
            <a:pPr fontAlgn="base"/>
            <a:r>
              <a:rPr lang="en-US" b="1" dirty="0" err="1"/>
              <a:t>model.add</a:t>
            </a:r>
            <a:r>
              <a:rPr lang="en-US" b="1" dirty="0"/>
              <a:t>(Conv2D(64, (3, 3), activation='</a:t>
            </a:r>
            <a:r>
              <a:rPr lang="en-US" b="1" dirty="0" err="1"/>
              <a:t>relu</a:t>
            </a:r>
            <a:r>
              <a:rPr lang="en-US" b="1" dirty="0"/>
              <a:t>'))</a:t>
            </a:r>
          </a:p>
          <a:p>
            <a:pPr fontAlgn="base"/>
            <a:r>
              <a:rPr lang="en-US" b="1" dirty="0" err="1"/>
              <a:t>model.add</a:t>
            </a:r>
            <a:r>
              <a:rPr lang="en-US" b="1" dirty="0"/>
              <a:t>(MaxPooling2D(</a:t>
            </a:r>
            <a:r>
              <a:rPr lang="en-US" b="1" dirty="0" err="1"/>
              <a:t>pool_size</a:t>
            </a:r>
            <a:r>
              <a:rPr lang="en-US" b="1" dirty="0"/>
              <a:t> = (2, 2)))</a:t>
            </a:r>
          </a:p>
          <a:p>
            <a:pPr fontAlgn="base"/>
            <a:r>
              <a:rPr lang="en-US" b="1" dirty="0" err="1"/>
              <a:t>model.add</a:t>
            </a:r>
            <a:r>
              <a:rPr lang="en-US" b="1" dirty="0"/>
              <a:t>(Dropout(0.5))</a:t>
            </a:r>
          </a:p>
          <a:p>
            <a:pPr fontAlgn="base"/>
            <a:endParaRPr lang="en-US" b="1" dirty="0"/>
          </a:p>
          <a:p>
            <a:pPr fontAlgn="base"/>
            <a:r>
              <a:rPr lang="en-US" b="1" dirty="0" err="1"/>
              <a:t>model.add</a:t>
            </a:r>
            <a:r>
              <a:rPr lang="en-US" b="1" dirty="0"/>
              <a:t>(Conv2D(128, (3, 3), activation='</a:t>
            </a:r>
            <a:r>
              <a:rPr lang="en-US" b="1" dirty="0" err="1"/>
              <a:t>relu</a:t>
            </a:r>
            <a:r>
              <a:rPr lang="en-US" b="1" dirty="0"/>
              <a:t>'))</a:t>
            </a:r>
          </a:p>
          <a:p>
            <a:pPr fontAlgn="base"/>
            <a:r>
              <a:rPr lang="en-US" b="1" dirty="0" err="1"/>
              <a:t>model.add</a:t>
            </a:r>
            <a:r>
              <a:rPr lang="en-US" b="1" dirty="0"/>
              <a:t>(MaxPooling2D(</a:t>
            </a:r>
            <a:r>
              <a:rPr lang="en-US" b="1" dirty="0" err="1"/>
              <a:t>pool_size</a:t>
            </a:r>
            <a:r>
              <a:rPr lang="en-US" b="1" dirty="0"/>
              <a:t> = (2, 2)))</a:t>
            </a:r>
          </a:p>
          <a:p>
            <a:pPr fontAlgn="base"/>
            <a:r>
              <a:rPr lang="en-US" b="1" dirty="0" err="1"/>
              <a:t>model.add</a:t>
            </a:r>
            <a:r>
              <a:rPr lang="en-US" b="1" dirty="0"/>
              <a:t>(Dropout(0.5))</a:t>
            </a:r>
          </a:p>
          <a:p>
            <a:pPr fontAlgn="base"/>
            <a:endParaRPr lang="en-US" b="1" dirty="0"/>
          </a:p>
          <a:p>
            <a:pPr fontAlgn="base"/>
            <a:r>
              <a:rPr lang="en-US" b="1" dirty="0" err="1"/>
              <a:t>model.add</a:t>
            </a:r>
            <a:r>
              <a:rPr lang="en-US" b="1" dirty="0"/>
              <a:t>(Flatten())</a:t>
            </a:r>
          </a:p>
          <a:p>
            <a:pPr fontAlgn="base"/>
            <a:endParaRPr lang="en-US" b="1" dirty="0"/>
          </a:p>
          <a:p>
            <a:pPr fontAlgn="base"/>
            <a:r>
              <a:rPr lang="en-US" b="1" dirty="0" err="1"/>
              <a:t>model.add</a:t>
            </a:r>
            <a:r>
              <a:rPr lang="en-US" b="1" dirty="0"/>
              <a:t>(Dense(128, activation = '</a:t>
            </a:r>
            <a:r>
              <a:rPr lang="en-US" b="1" dirty="0" err="1"/>
              <a:t>relu</a:t>
            </a:r>
            <a:r>
              <a:rPr lang="en-US" b="1" dirty="0"/>
              <a:t>'))</a:t>
            </a:r>
          </a:p>
          <a:p>
            <a:pPr fontAlgn="base"/>
            <a:r>
              <a:rPr lang="en-US" b="1" dirty="0" err="1"/>
              <a:t>model.add</a:t>
            </a:r>
            <a:r>
              <a:rPr lang="en-US" b="1" dirty="0"/>
              <a:t>(Dense(</a:t>
            </a:r>
            <a:r>
              <a:rPr lang="en-US" b="1" dirty="0" err="1"/>
              <a:t>len</a:t>
            </a:r>
            <a:r>
              <a:rPr lang="en-US" b="1" dirty="0"/>
              <a:t>(classes), activation = '</a:t>
            </a:r>
            <a:r>
              <a:rPr lang="en-US" b="1" dirty="0" err="1"/>
              <a:t>softmax</a:t>
            </a:r>
            <a:r>
              <a:rPr lang="en-US" b="1" dirty="0"/>
              <a:t>')</a:t>
            </a:r>
          </a:p>
        </p:txBody>
      </p:sp>
    </p:spTree>
    <p:extLst>
      <p:ext uri="{BB962C8B-B14F-4D97-AF65-F5344CB8AC3E}">
        <p14:creationId xmlns:p14="http://schemas.microsoft.com/office/powerpoint/2010/main" val="17706984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r>
              <a:rPr lang="en-US" sz="4000" dirty="0" err="1" smtClean="0">
                <a:latin typeface="Palatino Linotype" panose="02040502050505030304" pitchFamily="18" charset="0"/>
              </a:rPr>
              <a:t>Tarining</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4247317"/>
          </a:xfrm>
          <a:prstGeom prst="rect">
            <a:avLst/>
          </a:prstGeom>
        </p:spPr>
        <p:txBody>
          <a:bodyPr wrap="square">
            <a:spAutoFit/>
          </a:bodyPr>
          <a:lstStyle/>
          <a:p>
            <a:pPr fontAlgn="base"/>
            <a:r>
              <a:rPr lang="en-US" b="1" dirty="0" err="1"/>
              <a:t>model.compile</a:t>
            </a:r>
            <a:r>
              <a:rPr lang="en-US" b="1" dirty="0"/>
              <a:t>(loss='</a:t>
            </a:r>
            <a:r>
              <a:rPr lang="en-US" b="1" dirty="0" err="1"/>
              <a:t>binary_crossentropy</a:t>
            </a:r>
            <a:r>
              <a:rPr lang="en-US" b="1" dirty="0"/>
              <a:t>',</a:t>
            </a:r>
          </a:p>
          <a:p>
            <a:pPr fontAlgn="base"/>
            <a:r>
              <a:rPr lang="en-US" b="1" dirty="0"/>
              <a:t>              optimizer='</a:t>
            </a:r>
            <a:r>
              <a:rPr lang="en-US" b="1" dirty="0" err="1"/>
              <a:t>adam</a:t>
            </a:r>
            <a:r>
              <a:rPr lang="en-US" b="1" dirty="0"/>
              <a:t>',             #also try </a:t>
            </a:r>
            <a:r>
              <a:rPr lang="en-US" b="1" dirty="0" err="1"/>
              <a:t>adam,rmsprop</a:t>
            </a:r>
            <a:r>
              <a:rPr lang="en-US" b="1" dirty="0"/>
              <a:t>, SGD(</a:t>
            </a:r>
            <a:r>
              <a:rPr lang="en-US" b="1" dirty="0" err="1"/>
              <a:t>lr</a:t>
            </a:r>
            <a:r>
              <a:rPr lang="en-US" b="1" dirty="0"/>
              <a:t>=0.0001, momentum=0.9), </a:t>
            </a:r>
            <a:r>
              <a:rPr lang="en-US" b="1" dirty="0" err="1"/>
              <a:t>ada</a:t>
            </a:r>
            <a:endParaRPr lang="en-US" b="1" dirty="0"/>
          </a:p>
          <a:p>
            <a:pPr fontAlgn="base"/>
            <a:r>
              <a:rPr lang="en-US" b="1" dirty="0"/>
              <a:t>              metrics=['accuracy</a:t>
            </a:r>
            <a:r>
              <a:rPr lang="en-US" b="1" dirty="0" smtClean="0"/>
              <a:t>'])</a:t>
            </a:r>
          </a:p>
          <a:p>
            <a:pPr fontAlgn="base"/>
            <a:endParaRPr lang="en-US" b="1" dirty="0"/>
          </a:p>
          <a:p>
            <a:pPr fontAlgn="base"/>
            <a:r>
              <a:rPr lang="en-US" b="1" dirty="0" err="1"/>
              <a:t>es</a:t>
            </a:r>
            <a:r>
              <a:rPr lang="en-US" b="1" dirty="0"/>
              <a:t>=</a:t>
            </a:r>
            <a:r>
              <a:rPr lang="en-US" b="1" dirty="0" err="1"/>
              <a:t>EarlyStopping</a:t>
            </a:r>
            <a:r>
              <a:rPr lang="en-US" b="1" dirty="0"/>
              <a:t>(monitor='</a:t>
            </a:r>
            <a:r>
              <a:rPr lang="en-US" b="1" dirty="0" err="1"/>
              <a:t>val_loss</a:t>
            </a:r>
            <a:r>
              <a:rPr lang="en-US" b="1" dirty="0"/>
              <a:t>', mode='min', verbose=1, patience=200)</a:t>
            </a:r>
          </a:p>
          <a:p>
            <a:pPr fontAlgn="base"/>
            <a:r>
              <a:rPr lang="en-US" b="1" dirty="0"/>
              <a:t>mc = </a:t>
            </a:r>
            <a:r>
              <a:rPr lang="en-US" b="1" dirty="0" err="1"/>
              <a:t>ModelCheckpoint</a:t>
            </a:r>
            <a:r>
              <a:rPr lang="en-US" b="1" dirty="0"/>
              <a:t>('gestures.h5', monitor='</a:t>
            </a:r>
            <a:r>
              <a:rPr lang="en-US" b="1" dirty="0" err="1"/>
              <a:t>val_accuracy</a:t>
            </a:r>
            <a:r>
              <a:rPr lang="en-US" b="1" dirty="0"/>
              <a:t>', mode='max', verbose=1, </a:t>
            </a:r>
            <a:r>
              <a:rPr lang="en-US" b="1" dirty="0" err="1"/>
              <a:t>save_best_only</a:t>
            </a:r>
            <a:r>
              <a:rPr lang="en-US" b="1" dirty="0"/>
              <a:t>=True)</a:t>
            </a:r>
          </a:p>
          <a:p>
            <a:pPr fontAlgn="base"/>
            <a:r>
              <a:rPr lang="en-US" b="1" dirty="0"/>
              <a:t>history = </a:t>
            </a:r>
            <a:r>
              <a:rPr lang="en-US" b="1" dirty="0" err="1"/>
              <a:t>model.fit</a:t>
            </a:r>
            <a:r>
              <a:rPr lang="en-US" b="1" dirty="0"/>
              <a:t>(</a:t>
            </a:r>
            <a:r>
              <a:rPr lang="en-US" b="1" dirty="0" err="1"/>
              <a:t>X_train</a:t>
            </a:r>
            <a:r>
              <a:rPr lang="en-US" b="1" dirty="0"/>
              <a:t>, </a:t>
            </a:r>
          </a:p>
          <a:p>
            <a:pPr fontAlgn="base"/>
            <a:r>
              <a:rPr lang="en-US" b="1" dirty="0"/>
              <a:t>                         </a:t>
            </a:r>
            <a:r>
              <a:rPr lang="en-US" b="1" dirty="0" err="1"/>
              <a:t>y_train</a:t>
            </a:r>
            <a:r>
              <a:rPr lang="en-US" b="1" dirty="0"/>
              <a:t>, </a:t>
            </a:r>
          </a:p>
          <a:p>
            <a:pPr fontAlgn="base"/>
            <a:r>
              <a:rPr lang="en-US" b="1" dirty="0"/>
              <a:t>                         </a:t>
            </a:r>
            <a:r>
              <a:rPr lang="en-US" b="1" dirty="0" err="1"/>
              <a:t>batch_size</a:t>
            </a:r>
            <a:r>
              <a:rPr lang="en-US" b="1" dirty="0"/>
              <a:t> = 64, </a:t>
            </a:r>
          </a:p>
          <a:p>
            <a:pPr fontAlgn="base"/>
            <a:r>
              <a:rPr lang="en-US" b="1" dirty="0"/>
              <a:t>                         verbose = 1, </a:t>
            </a:r>
          </a:p>
          <a:p>
            <a:pPr fontAlgn="base"/>
            <a:r>
              <a:rPr lang="en-US" b="1" dirty="0"/>
              <a:t>                         epochs =500 ,      </a:t>
            </a:r>
          </a:p>
          <a:p>
            <a:pPr fontAlgn="base"/>
            <a:r>
              <a:rPr lang="en-US" b="1" dirty="0"/>
              <a:t>                         </a:t>
            </a:r>
            <a:r>
              <a:rPr lang="en-US" b="1" dirty="0" err="1"/>
              <a:t>validation_data</a:t>
            </a:r>
            <a:r>
              <a:rPr lang="en-US" b="1" dirty="0"/>
              <a:t>=(</a:t>
            </a:r>
            <a:r>
              <a:rPr lang="en-US" b="1" dirty="0" err="1"/>
              <a:t>X_test,y_test</a:t>
            </a:r>
            <a:r>
              <a:rPr lang="en-US" b="1" dirty="0"/>
              <a:t>),</a:t>
            </a:r>
          </a:p>
          <a:p>
            <a:pPr fontAlgn="base"/>
            <a:r>
              <a:rPr lang="en-US" b="1" dirty="0"/>
              <a:t>                         shuffle = False,</a:t>
            </a:r>
          </a:p>
          <a:p>
            <a:pPr fontAlgn="base"/>
            <a:r>
              <a:rPr lang="en-US" b="1" dirty="0"/>
              <a:t>                         callbacks=[</a:t>
            </a:r>
            <a:r>
              <a:rPr lang="en-US" b="1" dirty="0" err="1"/>
              <a:t>es,mc</a:t>
            </a:r>
            <a:r>
              <a:rPr lang="en-US" b="1" dirty="0"/>
              <a:t>]</a:t>
            </a:r>
          </a:p>
          <a:p>
            <a:pPr fontAlgn="base"/>
            <a:r>
              <a:rPr lang="en-US" b="1" dirty="0"/>
              <a:t>                     )</a:t>
            </a:r>
          </a:p>
        </p:txBody>
      </p:sp>
    </p:spTree>
    <p:extLst>
      <p:ext uri="{BB962C8B-B14F-4D97-AF65-F5344CB8AC3E}">
        <p14:creationId xmlns:p14="http://schemas.microsoft.com/office/powerpoint/2010/main" val="11076858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r>
              <a:rPr lang="en-US" sz="4000" dirty="0" smtClean="0">
                <a:latin typeface="Palatino Linotype" panose="02040502050505030304" pitchFamily="18" charset="0"/>
              </a:rPr>
              <a:t>Results</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4" y="910709"/>
            <a:ext cx="12036425" cy="1200329"/>
          </a:xfrm>
          <a:prstGeom prst="rect">
            <a:avLst/>
          </a:prstGeom>
        </p:spPr>
        <p:txBody>
          <a:bodyPr wrap="square">
            <a:spAutoFit/>
          </a:bodyPr>
          <a:lstStyle/>
          <a:p>
            <a:pPr fontAlgn="base"/>
            <a:r>
              <a:rPr lang="en-US" b="1" dirty="0"/>
              <a:t>Epoch 00500: </a:t>
            </a:r>
            <a:r>
              <a:rPr lang="en-US" b="1" dirty="0" err="1"/>
              <a:t>val_accuracy</a:t>
            </a:r>
            <a:r>
              <a:rPr lang="en-US" b="1" dirty="0"/>
              <a:t> did not improve from 0.96703</a:t>
            </a:r>
          </a:p>
          <a:p>
            <a:pPr fontAlgn="base"/>
            <a:r>
              <a:rPr lang="en-US" b="1" dirty="0"/>
              <a:t>12/12 [==============================] - 0s 22ms/step - loss: </a:t>
            </a:r>
            <a:r>
              <a:rPr lang="en-US" b="1" dirty="0" smtClean="0"/>
              <a:t>0.1164 </a:t>
            </a:r>
            <a:r>
              <a:rPr lang="en-US" b="1" dirty="0"/>
              <a:t>- accuracy: </a:t>
            </a:r>
            <a:r>
              <a:rPr lang="en-US" b="1" dirty="0" smtClean="0"/>
              <a:t>0.9394</a:t>
            </a:r>
            <a:endParaRPr lang="en-US" b="1" dirty="0"/>
          </a:p>
          <a:p>
            <a:pPr fontAlgn="base"/>
            <a:r>
              <a:rPr lang="en-US" b="1" dirty="0"/>
              <a:t>Test loss: </a:t>
            </a:r>
            <a:r>
              <a:rPr lang="en-US" b="1" dirty="0" smtClean="0"/>
              <a:t>0.11635447204113007</a:t>
            </a:r>
            <a:endParaRPr lang="en-US" b="1" dirty="0"/>
          </a:p>
          <a:p>
            <a:pPr fontAlgn="base"/>
            <a:r>
              <a:rPr lang="en-US" b="1" dirty="0"/>
              <a:t>Test accuracy: </a:t>
            </a:r>
            <a:r>
              <a:rPr lang="en-US" b="1" dirty="0" smtClean="0"/>
              <a:t>0.94444417953491</a:t>
            </a:r>
            <a:endParaRPr lang="en-US" b="1" dirty="0"/>
          </a:p>
        </p:txBody>
      </p:sp>
    </p:spTree>
    <p:extLst>
      <p:ext uri="{BB962C8B-B14F-4D97-AF65-F5344CB8AC3E}">
        <p14:creationId xmlns:p14="http://schemas.microsoft.com/office/powerpoint/2010/main" val="370486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a:bodyPr>
          <a:lstStyle/>
          <a:p>
            <a:r>
              <a:rPr lang="en-US" sz="4000" dirty="0" smtClean="0">
                <a:latin typeface="Palatino Linotype" panose="02040502050505030304" pitchFamily="18" charset="0"/>
              </a:rPr>
              <a:t>Cont.: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File:2D Convolution 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99190" y="706156"/>
            <a:ext cx="6685802" cy="5914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1791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r>
              <a:rPr lang="en-US" sz="4000" dirty="0" smtClean="0">
                <a:latin typeface="Palatino Linotype" panose="02040502050505030304" pitchFamily="18" charset="0"/>
              </a:rPr>
              <a:t>Graphs on Current </a:t>
            </a:r>
            <a:r>
              <a:rPr lang="en-US" sz="4000" dirty="0" err="1" smtClean="0">
                <a:latin typeface="Palatino Linotype" panose="02040502050505030304" pitchFamily="18" charset="0"/>
              </a:rPr>
              <a:t>Config</a:t>
            </a:r>
            <a:r>
              <a:rPr lang="en-US" sz="4000" dirty="0" smtClean="0">
                <a:latin typeface="Palatino Linotype" panose="02040502050505030304" pitchFamily="18" charset="0"/>
              </a:rPr>
              <a: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189" y="1043322"/>
            <a:ext cx="5142857" cy="37841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63" y="1043323"/>
            <a:ext cx="5142857" cy="3784127"/>
          </a:xfrm>
          <a:prstGeom prst="rect">
            <a:avLst/>
          </a:prstGeom>
        </p:spPr>
      </p:pic>
    </p:spTree>
    <p:extLst>
      <p:ext uri="{BB962C8B-B14F-4D97-AF65-F5344CB8AC3E}">
        <p14:creationId xmlns:p14="http://schemas.microsoft.com/office/powerpoint/2010/main" val="34465897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r>
              <a:rPr lang="en-US" sz="4000" dirty="0" smtClean="0">
                <a:latin typeface="Palatino Linotype" panose="02040502050505030304" pitchFamily="18" charset="0"/>
              </a:rPr>
              <a:t>Confusion matrix of </a:t>
            </a:r>
            <a:r>
              <a:rPr lang="en-US" sz="4000" dirty="0" err="1" smtClean="0">
                <a:latin typeface="Palatino Linotype" panose="02040502050505030304" pitchFamily="18" charset="0"/>
              </a:rPr>
              <a:t>x_prediction</a:t>
            </a:r>
            <a:r>
              <a:rPr lang="en-US" sz="4000" dirty="0" smtClean="0">
                <a:latin typeface="Palatino Linotype" panose="02040502050505030304" pitchFamily="18" charset="0"/>
              </a:rPr>
              <a:t> and </a:t>
            </a:r>
            <a:r>
              <a:rPr lang="en-US" sz="4000" dirty="0" err="1" smtClean="0">
                <a:latin typeface="Palatino Linotype" panose="02040502050505030304" pitchFamily="18" charset="0"/>
              </a:rPr>
              <a:t>Y_test</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051" y="979279"/>
            <a:ext cx="5497898" cy="5678696"/>
          </a:xfrm>
          <a:prstGeom prst="rect">
            <a:avLst/>
          </a:prstGeom>
        </p:spPr>
      </p:pic>
    </p:spTree>
    <p:extLst>
      <p:ext uri="{BB962C8B-B14F-4D97-AF65-F5344CB8AC3E}">
        <p14:creationId xmlns:p14="http://schemas.microsoft.com/office/powerpoint/2010/main" val="5788615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r>
              <a:rPr lang="en-US" sz="4000" dirty="0" err="1" smtClean="0">
                <a:latin typeface="Palatino Linotype" panose="02040502050505030304" pitchFamily="18" charset="0"/>
              </a:rPr>
              <a:t>Flase</a:t>
            </a:r>
            <a:r>
              <a:rPr lang="en-US" sz="4000" dirty="0" smtClean="0">
                <a:latin typeface="Palatino Linotype" panose="02040502050505030304" pitchFamily="18" charset="0"/>
              </a:rPr>
              <a:t> prediction</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220" y="1205517"/>
            <a:ext cx="4909754" cy="4673770"/>
          </a:xfrm>
          <a:prstGeom prst="rect">
            <a:avLst/>
          </a:prstGeom>
        </p:spPr>
      </p:pic>
    </p:spTree>
    <p:extLst>
      <p:ext uri="{BB962C8B-B14F-4D97-AF65-F5344CB8AC3E}">
        <p14:creationId xmlns:p14="http://schemas.microsoft.com/office/powerpoint/2010/main" val="32138112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742325" y="664529"/>
            <a:ext cx="3139257" cy="646331"/>
          </a:xfrm>
          <a:prstGeom prst="rect">
            <a:avLst/>
          </a:prstGeom>
        </p:spPr>
        <p:txBody>
          <a:bodyPr wrap="none">
            <a:spAutoFit/>
          </a:bodyPr>
          <a:lstStyle/>
          <a:p>
            <a:r>
              <a:rPr lang="en-US" dirty="0" err="1" smtClean="0"/>
              <a:t>dataset.shape</a:t>
            </a:r>
            <a:r>
              <a:rPr lang="en-US" dirty="0" smtClean="0"/>
              <a:t>=</a:t>
            </a:r>
            <a:r>
              <a:rPr lang="en-US" dirty="0"/>
              <a:t>(451, 207, 45, 1</a:t>
            </a:r>
            <a:r>
              <a:rPr lang="en-US" dirty="0" smtClean="0"/>
              <a:t>)</a:t>
            </a:r>
            <a:endParaRPr lang="en-US" dirty="0"/>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4324" t="27312" r="18498" b="58715"/>
          <a:stretch/>
        </p:blipFill>
        <p:spPr>
          <a:xfrm>
            <a:off x="1368507" y="2524126"/>
            <a:ext cx="9254960" cy="2676524"/>
          </a:xfrm>
          <a:prstGeom prst="rect">
            <a:avLst/>
          </a:prstGeom>
        </p:spPr>
      </p:pic>
    </p:spTree>
    <p:extLst>
      <p:ext uri="{BB962C8B-B14F-4D97-AF65-F5344CB8AC3E}">
        <p14:creationId xmlns:p14="http://schemas.microsoft.com/office/powerpoint/2010/main" val="14208355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8"/>
            <a:ext cx="12192000" cy="652751"/>
          </a:xfrm>
          <a:solidFill>
            <a:schemeClr val="bg2"/>
          </a:solidFill>
        </p:spPr>
        <p:txBody>
          <a:bodyPr>
            <a:normAutofit/>
          </a:bodyPr>
          <a:lstStyle/>
          <a:p>
            <a:pPr fontAlgn="base"/>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0" y="1148292"/>
            <a:ext cx="12192000" cy="6001643"/>
          </a:xfrm>
          <a:prstGeom prst="rect">
            <a:avLst/>
          </a:prstGeom>
        </p:spPr>
        <p:txBody>
          <a:bodyPr wrap="square">
            <a:spAutoFit/>
          </a:bodyPr>
          <a:lstStyle/>
          <a:p>
            <a:r>
              <a:rPr lang="en-US" sz="1200" dirty="0" smtClean="0"/>
              <a:t>=======================================================================================================</a:t>
            </a:r>
            <a:endParaRPr lang="en-US" sz="1200" dirty="0"/>
          </a:p>
          <a:p>
            <a:r>
              <a:rPr lang="en-US" sz="1200" dirty="0" smtClean="0"/>
              <a:t>input                                               (</a:t>
            </a:r>
            <a:r>
              <a:rPr lang="en-US" sz="1200" dirty="0"/>
              <a:t>207, 45, 1)                                        </a:t>
            </a:r>
            <a:r>
              <a:rPr lang="en-US" sz="1200" dirty="0" smtClean="0"/>
              <a:t>                                      (9315)                                                        0  (non learnable)      </a:t>
            </a:r>
            <a:endParaRPr lang="en-US" sz="1200" dirty="0"/>
          </a:p>
          <a:p>
            <a:r>
              <a:rPr lang="en-US" sz="1200" dirty="0"/>
              <a:t>_________________________________________________________________</a:t>
            </a:r>
          </a:p>
          <a:p>
            <a:endParaRPr lang="en-US" sz="1200" dirty="0" smtClean="0"/>
          </a:p>
          <a:p>
            <a:r>
              <a:rPr lang="en-US" sz="1200" dirty="0"/>
              <a:t>c</a:t>
            </a:r>
            <a:r>
              <a:rPr lang="en-US" sz="1200" dirty="0" smtClean="0"/>
              <a:t>onv2d( f=3, s=1</a:t>
            </a:r>
            <a:r>
              <a:rPr lang="en-US" sz="1200" dirty="0"/>
              <a:t>)               </a:t>
            </a:r>
            <a:r>
              <a:rPr lang="en-US" sz="1200" dirty="0" smtClean="0"/>
              <a:t>           (</a:t>
            </a:r>
            <a:r>
              <a:rPr lang="en-US" sz="1200" dirty="0"/>
              <a:t>205, 43, 32)                                        </a:t>
            </a:r>
            <a:r>
              <a:rPr lang="en-US" sz="1200" dirty="0" smtClean="0"/>
              <a:t>                                    (282080)                                                    320       </a:t>
            </a:r>
            <a:endParaRPr lang="en-US" sz="1200" dirty="0"/>
          </a:p>
          <a:p>
            <a:r>
              <a:rPr lang="en-US" sz="1200" dirty="0" smtClean="0"/>
              <a:t>_________________________________________________________________</a:t>
            </a:r>
            <a:endParaRPr lang="en-US" sz="1200" dirty="0"/>
          </a:p>
          <a:p>
            <a:r>
              <a:rPr lang="en-US" sz="1200" dirty="0" err="1"/>
              <a:t>m</a:t>
            </a:r>
            <a:r>
              <a:rPr lang="en-US" sz="1200" dirty="0" err="1" smtClean="0"/>
              <a:t>ax_pooling</a:t>
            </a:r>
            <a:r>
              <a:rPr lang="en-US" sz="1200" dirty="0" smtClean="0"/>
              <a:t> (f=2)                        (</a:t>
            </a:r>
            <a:r>
              <a:rPr lang="en-US" sz="1200" dirty="0"/>
              <a:t>102, 21, 32)                            </a:t>
            </a:r>
            <a:r>
              <a:rPr lang="en-US" sz="1200" dirty="0" smtClean="0"/>
              <a:t>                                                (68544)                                                      0  (non learnable but used </a:t>
            </a:r>
            <a:r>
              <a:rPr lang="en-US" sz="1200" dirty="0"/>
              <a:t>)</a:t>
            </a:r>
            <a:r>
              <a:rPr lang="en-US" sz="1200" dirty="0" smtClean="0"/>
              <a:t>         </a:t>
            </a:r>
            <a:endParaRPr lang="en-US" sz="1200" dirty="0"/>
          </a:p>
          <a:p>
            <a:r>
              <a:rPr lang="en-US" sz="1200" dirty="0"/>
              <a:t>_________________________________________________________________</a:t>
            </a:r>
          </a:p>
          <a:p>
            <a:r>
              <a:rPr lang="en-US" sz="1200" dirty="0" smtClean="0"/>
              <a:t>dropout (.5)                                   (</a:t>
            </a:r>
            <a:r>
              <a:rPr lang="en-US" sz="1200" dirty="0"/>
              <a:t>102, 21, 32)                              </a:t>
            </a:r>
            <a:r>
              <a:rPr lang="en-US" sz="1200" dirty="0" smtClean="0"/>
              <a:t>                                              (6502)                                                        0 </a:t>
            </a:r>
            <a:r>
              <a:rPr lang="en-US" sz="1200" dirty="0"/>
              <a:t>(non </a:t>
            </a:r>
            <a:r>
              <a:rPr lang="en-US" sz="1200" dirty="0" smtClean="0"/>
              <a:t>learnable)    </a:t>
            </a:r>
            <a:endParaRPr lang="en-US" sz="1200" dirty="0"/>
          </a:p>
          <a:p>
            <a:r>
              <a:rPr lang="en-US" sz="1200" dirty="0"/>
              <a:t>_________________________________________________________________</a:t>
            </a:r>
          </a:p>
          <a:p>
            <a:r>
              <a:rPr lang="en-US" sz="1200" dirty="0" smtClean="0"/>
              <a:t>conv2d                                            (</a:t>
            </a:r>
            <a:r>
              <a:rPr lang="en-US" sz="1200" dirty="0"/>
              <a:t>100, 19, 64)                               </a:t>
            </a:r>
            <a:r>
              <a:rPr lang="en-US" sz="1200" dirty="0" smtClean="0"/>
              <a:t>                                            (121600)                                                   18496     </a:t>
            </a:r>
            <a:endParaRPr lang="en-US" sz="1200" dirty="0"/>
          </a:p>
          <a:p>
            <a:r>
              <a:rPr lang="en-US" sz="1200" dirty="0" smtClean="0"/>
              <a:t>________________________________________________________________</a:t>
            </a:r>
            <a:endParaRPr lang="en-US" sz="1200" dirty="0"/>
          </a:p>
          <a:p>
            <a:r>
              <a:rPr lang="en-US" sz="1200" dirty="0" err="1" smtClean="0"/>
              <a:t>max_pooling</a:t>
            </a:r>
            <a:r>
              <a:rPr lang="en-US" sz="1200" dirty="0" smtClean="0"/>
              <a:t>                                  (</a:t>
            </a:r>
            <a:r>
              <a:rPr lang="en-US" sz="1200" dirty="0"/>
              <a:t>50, 9, 64)                               </a:t>
            </a:r>
            <a:r>
              <a:rPr lang="en-US" sz="1200" dirty="0" smtClean="0"/>
              <a:t>                                                (28800)                                                      0         </a:t>
            </a:r>
            <a:endParaRPr lang="en-US" sz="1200" dirty="0"/>
          </a:p>
          <a:p>
            <a:r>
              <a:rPr lang="en-US" sz="1200" dirty="0"/>
              <a:t>_________________________________________________________________</a:t>
            </a:r>
          </a:p>
          <a:p>
            <a:r>
              <a:rPr lang="en-US" sz="1200" dirty="0"/>
              <a:t>d</a:t>
            </a:r>
            <a:r>
              <a:rPr lang="en-US" sz="1200" dirty="0" smtClean="0"/>
              <a:t>ropout                                           (50</a:t>
            </a:r>
            <a:r>
              <a:rPr lang="en-US" sz="1200" dirty="0"/>
              <a:t>, 9, 64</a:t>
            </a:r>
            <a:r>
              <a:rPr lang="en-US" sz="1200" dirty="0" smtClean="0"/>
              <a:t>)                                                                              (28656)                                                      0         </a:t>
            </a:r>
            <a:endParaRPr lang="en-US" sz="1200" dirty="0"/>
          </a:p>
          <a:p>
            <a:r>
              <a:rPr lang="en-US" sz="1200" dirty="0"/>
              <a:t>_________________________________________________________________</a:t>
            </a:r>
          </a:p>
          <a:p>
            <a:r>
              <a:rPr lang="en-US" sz="1200" dirty="0"/>
              <a:t>c</a:t>
            </a:r>
            <a:r>
              <a:rPr lang="en-US" sz="1200" dirty="0" smtClean="0"/>
              <a:t>onv2d                                             (</a:t>
            </a:r>
            <a:r>
              <a:rPr lang="en-US" sz="1200" dirty="0"/>
              <a:t>48, 7, 128)                                      </a:t>
            </a:r>
            <a:r>
              <a:rPr lang="en-US" sz="1200" dirty="0" smtClean="0"/>
              <a:t>                                     (43008)                                                      73856     </a:t>
            </a:r>
            <a:endParaRPr lang="en-US" sz="1200" dirty="0"/>
          </a:p>
          <a:p>
            <a:r>
              <a:rPr lang="en-US" sz="1200" dirty="0"/>
              <a:t>_________________________________________________________________</a:t>
            </a:r>
          </a:p>
          <a:p>
            <a:r>
              <a:rPr lang="en-US" sz="1200" dirty="0" err="1" smtClean="0"/>
              <a:t>max_pooling</a:t>
            </a:r>
            <a:r>
              <a:rPr lang="en-US" sz="1200" dirty="0" smtClean="0"/>
              <a:t>                                   (</a:t>
            </a:r>
            <a:r>
              <a:rPr lang="en-US" sz="1200" dirty="0"/>
              <a:t>24, 3, 128)                                   </a:t>
            </a:r>
            <a:r>
              <a:rPr lang="en-US" sz="1200" dirty="0" smtClean="0"/>
              <a:t>                                        (9216)                                                         0         </a:t>
            </a:r>
            <a:endParaRPr lang="en-US" sz="1200" dirty="0"/>
          </a:p>
          <a:p>
            <a:r>
              <a:rPr lang="en-US" sz="1200" dirty="0"/>
              <a:t>_________________________________________________________________</a:t>
            </a:r>
          </a:p>
          <a:p>
            <a:r>
              <a:rPr lang="en-US" sz="1200" dirty="0"/>
              <a:t>d</a:t>
            </a:r>
            <a:r>
              <a:rPr lang="en-US" sz="1200" dirty="0" smtClean="0"/>
              <a:t>ropout                                            (24</a:t>
            </a:r>
            <a:r>
              <a:rPr lang="en-US" sz="1200" dirty="0"/>
              <a:t>, 3, 128)</a:t>
            </a:r>
            <a:r>
              <a:rPr lang="en-US" sz="1200" dirty="0" smtClean="0"/>
              <a:t>                                                                          (9169)                                                         0         </a:t>
            </a:r>
            <a:endParaRPr lang="en-US" sz="1200" dirty="0"/>
          </a:p>
          <a:p>
            <a:r>
              <a:rPr lang="en-US" sz="1200" dirty="0"/>
              <a:t>_________________________________________________________________</a:t>
            </a:r>
          </a:p>
          <a:p>
            <a:r>
              <a:rPr lang="en-US" sz="1200" dirty="0" smtClean="0"/>
              <a:t>flatten                                               (</a:t>
            </a:r>
            <a:r>
              <a:rPr lang="en-US" sz="1200" dirty="0"/>
              <a:t>9216)                                    </a:t>
            </a:r>
            <a:r>
              <a:rPr lang="en-US" sz="1200" dirty="0" smtClean="0"/>
              <a:t>                                              (9116)                                                          0         </a:t>
            </a:r>
            <a:endParaRPr lang="en-US" sz="1200" dirty="0"/>
          </a:p>
          <a:p>
            <a:r>
              <a:rPr lang="en-US" sz="1200" dirty="0"/>
              <a:t>_________________________________________________________________</a:t>
            </a:r>
          </a:p>
          <a:p>
            <a:r>
              <a:rPr lang="en-US" sz="1200" dirty="0" smtClean="0"/>
              <a:t>dense                                                (128)                                                                                    (128</a:t>
            </a:r>
            <a:r>
              <a:rPr lang="en-US" sz="1200" dirty="0"/>
              <a:t>)              </a:t>
            </a:r>
            <a:r>
              <a:rPr lang="en-US" sz="1200" dirty="0" smtClean="0"/>
              <a:t>                                              1179776   ( because every neuron connected to other neuron)</a:t>
            </a:r>
            <a:endParaRPr lang="en-US" sz="1200" dirty="0"/>
          </a:p>
          <a:p>
            <a:r>
              <a:rPr lang="en-US" sz="1200" dirty="0"/>
              <a:t>_________________________________________________________________</a:t>
            </a:r>
          </a:p>
          <a:p>
            <a:r>
              <a:rPr lang="en-US" sz="1200" dirty="0"/>
              <a:t>d</a:t>
            </a:r>
            <a:r>
              <a:rPr lang="en-US" sz="1200" dirty="0" smtClean="0"/>
              <a:t>ense                                                (</a:t>
            </a:r>
            <a:r>
              <a:rPr lang="en-US" sz="1200" dirty="0"/>
              <a:t>3</a:t>
            </a:r>
            <a:r>
              <a:rPr lang="en-US" sz="1200" dirty="0" smtClean="0"/>
              <a:t>)                                                                                         (3</a:t>
            </a:r>
            <a:r>
              <a:rPr lang="en-US" sz="1200" dirty="0"/>
              <a:t>)                 </a:t>
            </a:r>
            <a:r>
              <a:rPr lang="en-US" sz="1200" dirty="0" smtClean="0"/>
              <a:t>                                                387       </a:t>
            </a:r>
            <a:endParaRPr lang="en-US" sz="1200" dirty="0"/>
          </a:p>
          <a:p>
            <a:r>
              <a:rPr lang="en-US" sz="1200" dirty="0"/>
              <a:t>=================================================================</a:t>
            </a:r>
          </a:p>
          <a:p>
            <a:r>
              <a:rPr lang="en-US" sz="1200" b="1" dirty="0"/>
              <a:t>Total </a:t>
            </a:r>
            <a:r>
              <a:rPr lang="en-US" sz="1200" b="1" dirty="0" err="1"/>
              <a:t>params</a:t>
            </a:r>
            <a:r>
              <a:rPr lang="en-US" sz="1200" b="1" dirty="0"/>
              <a:t>: 1,272,835</a:t>
            </a:r>
          </a:p>
          <a:p>
            <a:r>
              <a:rPr lang="en-US" sz="1200" b="1" dirty="0"/>
              <a:t>Trainable </a:t>
            </a:r>
            <a:r>
              <a:rPr lang="en-US" sz="1200" b="1" dirty="0" err="1"/>
              <a:t>params</a:t>
            </a:r>
            <a:r>
              <a:rPr lang="en-US" sz="1200" b="1" dirty="0"/>
              <a:t>: 1,272,835</a:t>
            </a:r>
          </a:p>
          <a:p>
            <a:r>
              <a:rPr lang="en-US" sz="1200" b="1" dirty="0"/>
              <a:t>Non-trainable </a:t>
            </a:r>
            <a:r>
              <a:rPr lang="en-US" sz="1200" b="1" dirty="0" err="1"/>
              <a:t>params</a:t>
            </a:r>
            <a:r>
              <a:rPr lang="en-US" sz="1200" b="1" dirty="0"/>
              <a:t>: 0</a:t>
            </a:r>
          </a:p>
        </p:txBody>
      </p:sp>
      <p:graphicFrame>
        <p:nvGraphicFramePr>
          <p:cNvPr id="7" name="Table 6"/>
          <p:cNvGraphicFramePr>
            <a:graphicFrameLocks noGrp="1"/>
          </p:cNvGraphicFramePr>
          <p:nvPr>
            <p:extLst>
              <p:ext uri="{D42A27DB-BD31-4B8C-83A1-F6EECF244321}">
                <p14:modId xmlns:p14="http://schemas.microsoft.com/office/powerpoint/2010/main" val="3352714528"/>
              </p:ext>
            </p:extLst>
          </p:nvPr>
        </p:nvGraphicFramePr>
        <p:xfrm>
          <a:off x="0" y="664529"/>
          <a:ext cx="10107663" cy="670560"/>
        </p:xfrm>
        <a:graphic>
          <a:graphicData uri="http://schemas.openxmlformats.org/drawingml/2006/table">
            <a:tbl>
              <a:tblPr firstRow="1" bandRow="1">
                <a:tableStyleId>{5C22544A-7EE6-4342-B048-85BDC9FD1C3A}</a:tableStyleId>
              </a:tblPr>
              <a:tblGrid>
                <a:gridCol w="1884680"/>
                <a:gridCol w="3169151"/>
                <a:gridCol w="2526916"/>
                <a:gridCol w="2526916"/>
              </a:tblGrid>
              <a:tr h="504825">
                <a:tc>
                  <a:txBody>
                    <a:bodyPr/>
                    <a:lstStyle/>
                    <a:p>
                      <a:r>
                        <a:rPr lang="en-US" sz="2400" dirty="0" smtClean="0"/>
                        <a:t>Layer</a:t>
                      </a:r>
                      <a:endParaRPr lang="en-US" sz="2400" dirty="0"/>
                    </a:p>
                  </a:txBody>
                  <a:tcPr/>
                </a:tc>
                <a:tc>
                  <a:txBody>
                    <a:bodyPr/>
                    <a:lstStyle/>
                    <a:p>
                      <a:r>
                        <a:rPr lang="en-US" sz="2400" dirty="0" smtClean="0"/>
                        <a:t>Activation</a:t>
                      </a:r>
                      <a:r>
                        <a:rPr lang="en-US" sz="2400" baseline="0" dirty="0" smtClean="0"/>
                        <a:t> shape</a:t>
                      </a:r>
                    </a:p>
                    <a:p>
                      <a:r>
                        <a:rPr lang="en-US" sz="700" b="1" kern="1200" dirty="0" smtClean="0">
                          <a:solidFill>
                            <a:srgbClr val="FF0000"/>
                          </a:solidFill>
                          <a:latin typeface="+mn-lt"/>
                          <a:ea typeface="+mn-ea"/>
                          <a:cs typeface="+mn-cs"/>
                        </a:rPr>
                        <a:t>((i-k+2p)s) +1</a:t>
                      </a:r>
                      <a:endParaRPr lang="en-US" sz="700" b="1" kern="1200" dirty="0">
                        <a:solidFill>
                          <a:srgbClr val="FF0000"/>
                        </a:solidFill>
                        <a:latin typeface="+mn-lt"/>
                        <a:ea typeface="+mn-ea"/>
                        <a:cs typeface="+mn-cs"/>
                      </a:endParaRPr>
                    </a:p>
                  </a:txBody>
                  <a:tcPr/>
                </a:tc>
                <a:tc>
                  <a:txBody>
                    <a:bodyPr/>
                    <a:lstStyle/>
                    <a:p>
                      <a:r>
                        <a:rPr lang="en-US" sz="2400" dirty="0" smtClean="0"/>
                        <a:t>Activation size</a:t>
                      </a:r>
                    </a:p>
                    <a:p>
                      <a:pPr marL="0" algn="l" defTabSz="914400" rtl="0" eaLnBrk="1" latinLnBrk="0" hangingPunct="1"/>
                      <a:r>
                        <a:rPr lang="en-US" sz="700" b="1" kern="1200" dirty="0" smtClean="0">
                          <a:solidFill>
                            <a:srgbClr val="FF0000"/>
                          </a:solidFill>
                          <a:latin typeface="+mn-lt"/>
                          <a:ea typeface="+mn-ea"/>
                          <a:cs typeface="+mn-cs"/>
                        </a:rPr>
                        <a:t>W*h*d</a:t>
                      </a:r>
                      <a:endParaRPr lang="en-US" sz="700" b="1" kern="1200" dirty="0">
                        <a:solidFill>
                          <a:srgbClr val="FF0000"/>
                        </a:solidFill>
                        <a:latin typeface="+mn-lt"/>
                        <a:ea typeface="+mn-ea"/>
                        <a:cs typeface="+mn-cs"/>
                      </a:endParaRPr>
                    </a:p>
                  </a:txBody>
                  <a:tcPr/>
                </a:tc>
                <a:tc>
                  <a:txBody>
                    <a:bodyPr/>
                    <a:lstStyle/>
                    <a:p>
                      <a:r>
                        <a:rPr lang="en-US" sz="2400" dirty="0" smtClean="0"/>
                        <a:t>Parameters</a:t>
                      </a:r>
                    </a:p>
                    <a:p>
                      <a:r>
                        <a:rPr lang="en-US" sz="700" dirty="0" smtClean="0">
                          <a:solidFill>
                            <a:srgbClr val="FF0000"/>
                          </a:solidFill>
                        </a:rPr>
                        <a:t>Width filter*height</a:t>
                      </a:r>
                      <a:r>
                        <a:rPr lang="en-US" sz="700" baseline="0" dirty="0" smtClean="0">
                          <a:solidFill>
                            <a:srgbClr val="FF0000"/>
                          </a:solidFill>
                        </a:rPr>
                        <a:t> of filter* no of filters in previous layer + 1 * no of filters </a:t>
                      </a:r>
                      <a:endParaRPr lang="en-US" sz="700" dirty="0">
                        <a:solidFill>
                          <a:srgbClr val="FF0000"/>
                        </a:solidFill>
                      </a:endParaRPr>
                    </a:p>
                  </a:txBody>
                  <a:tcPr/>
                </a:tc>
              </a:tr>
            </a:tbl>
          </a:graphicData>
        </a:graphic>
      </p:graphicFrame>
    </p:spTree>
    <p:extLst>
      <p:ext uri="{BB962C8B-B14F-4D97-AF65-F5344CB8AC3E}">
        <p14:creationId xmlns:p14="http://schemas.microsoft.com/office/powerpoint/2010/main" val="2404222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smtClean="0">
                <a:latin typeface="Palatino Linotype" panose="02040502050505030304" pitchFamily="18" charset="0"/>
              </a:rPr>
              <a:t>Cont.</a:t>
            </a: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5575" y="3128911"/>
            <a:ext cx="12036425" cy="1477328"/>
          </a:xfrm>
          <a:prstGeom prst="rect">
            <a:avLst/>
          </a:prstGeom>
        </p:spPr>
        <p:txBody>
          <a:bodyPr wrap="square">
            <a:spAutoFit/>
          </a:bodyPr>
          <a:lstStyle/>
          <a:p>
            <a:endParaRPr lang="en-US" dirty="0">
              <a:solidFill>
                <a:srgbClr val="051E50"/>
              </a:solidFill>
              <a:latin typeface="proxima-nova"/>
            </a:endParaRPr>
          </a:p>
          <a:p>
            <a:pPr marL="342900" indent="-342900">
              <a:buFont typeface="Arial" panose="020B0604020202020204" pitchFamily="34" charset="0"/>
              <a:buChar char="•"/>
            </a:pPr>
            <a:r>
              <a:rPr lang="en-US" sz="2400" dirty="0"/>
              <a:t>The At each convolutional layer in a CNN, there are K kernels applied to the input volume</a:t>
            </a:r>
            <a:r>
              <a:rPr lang="en-US" sz="2400" dirty="0" smtClean="0"/>
              <a:t>.</a:t>
            </a:r>
          </a:p>
          <a:p>
            <a:pPr marL="342900" indent="-342900">
              <a:buFont typeface="Arial" panose="020B0604020202020204" pitchFamily="34" charset="0"/>
              <a:buChar char="•"/>
            </a:pPr>
            <a:endParaRPr lang="en-US" sz="2400" dirty="0"/>
          </a:p>
          <a:p>
            <a:endParaRPr lang="en-US" sz="2400" dirty="0" smtClean="0">
              <a:solidFill>
                <a:srgbClr val="051E50"/>
              </a:solidFill>
              <a:latin typeface="proxima-nova"/>
            </a:endParaRPr>
          </a:p>
        </p:txBody>
      </p:sp>
      <p:pic>
        <p:nvPicPr>
          <p:cNvPr id="7170" name="Picture 2" descr="https://929687.smushcdn.com/2407837/wp-content/uploads/2021/05/activation_map_stacking.png?size=700x322&amp;lossy=1&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438" y="810713"/>
            <a:ext cx="5782758" cy="266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750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529"/>
            <a:ext cx="12192000" cy="652751"/>
          </a:xfrm>
          <a:solidFill>
            <a:schemeClr val="bg2"/>
          </a:solidFill>
        </p:spPr>
        <p:txBody>
          <a:bodyPr>
            <a:normAutofit fontScale="90000"/>
          </a:bodyPr>
          <a:lstStyle/>
          <a:p>
            <a:r>
              <a:rPr lang="en-US" sz="4000" dirty="0" smtClean="0">
                <a:latin typeface="Palatino Linotype" panose="02040502050505030304" pitchFamily="18" charset="0"/>
              </a:rPr>
              <a:t/>
            </a:r>
            <a:br>
              <a:rPr lang="en-US" sz="4000" dirty="0" smtClean="0">
                <a:latin typeface="Palatino Linotype" panose="02040502050505030304" pitchFamily="18" charset="0"/>
              </a:rPr>
            </a:br>
            <a:r>
              <a:rPr lang="en-US" sz="4000" dirty="0">
                <a:latin typeface="Palatino Linotype" panose="02040502050505030304" pitchFamily="18" charset="0"/>
              </a:rPr>
              <a:t>T</a:t>
            </a:r>
            <a:r>
              <a:rPr lang="en-US" sz="4000" dirty="0" smtClean="0">
                <a:latin typeface="Palatino Linotype" panose="02040502050505030304" pitchFamily="18" charset="0"/>
              </a:rPr>
              <a:t>ransposed </a:t>
            </a:r>
            <a:r>
              <a:rPr lang="en-US" sz="4000" dirty="0">
                <a:latin typeface="Palatino Linotype" panose="02040502050505030304" pitchFamily="18" charset="0"/>
              </a:rPr>
              <a:t>C</a:t>
            </a:r>
            <a:r>
              <a:rPr lang="en-US" sz="4000" dirty="0" smtClean="0">
                <a:latin typeface="Palatino Linotype" panose="02040502050505030304" pitchFamily="18" charset="0"/>
              </a:rPr>
              <a:t>onvolutional Layer:</a:t>
            </a:r>
            <a:r>
              <a:rPr lang="en-US" sz="4000" dirty="0">
                <a:latin typeface="Palatino Linotype" panose="02040502050505030304" pitchFamily="18" charset="0"/>
              </a:rPr>
              <a:t/>
            </a:r>
            <a:br>
              <a:rPr lang="en-US" sz="4000" dirty="0">
                <a:latin typeface="Palatino Linotype" panose="02040502050505030304" pitchFamily="18" charset="0"/>
              </a:rPr>
            </a:br>
            <a:r>
              <a:rPr lang="en-US" sz="4000" dirty="0" smtClean="0">
                <a:latin typeface="Palatino Linotype" panose="02040502050505030304" pitchFamily="18" charset="0"/>
              </a:rPr>
              <a:t> </a:t>
            </a:r>
            <a:endParaRPr lang="en-US" sz="4000" dirty="0">
              <a:latin typeface="Palatino Linotype" panose="02040502050505030304" pitchFamily="18" charset="0"/>
            </a:endParaRPr>
          </a:p>
        </p:txBody>
      </p:sp>
      <p:sp>
        <p:nvSpPr>
          <p:cNvPr id="4" name="AutoShape 2" descr="Spor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Sport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0" y="892705"/>
            <a:ext cx="12036425" cy="646331"/>
          </a:xfrm>
          <a:prstGeom prst="rect">
            <a:avLst/>
          </a:prstGeom>
        </p:spPr>
        <p:txBody>
          <a:bodyPr wrap="square">
            <a:spAutoFit/>
          </a:bodyPr>
          <a:lstStyle/>
          <a:p>
            <a:r>
              <a:rPr lang="en-US" dirty="0"/>
              <a:t>A transposed convolutional layer carries out a regular convolution but reverts its spatial </a:t>
            </a:r>
            <a:r>
              <a:rPr lang="en-US" dirty="0" smtClean="0"/>
              <a:t>transformation.</a:t>
            </a:r>
          </a:p>
          <a:p>
            <a:endParaRPr lang="en-US" dirty="0">
              <a:solidFill>
                <a:srgbClr val="051E50"/>
              </a:solidFill>
              <a:latin typeface="proxima-nova"/>
            </a:endParaRPr>
          </a:p>
        </p:txBody>
      </p:sp>
      <p:pic>
        <p:nvPicPr>
          <p:cNvPr id="11266" name="Picture 2" descr="https://miro.medium.com/max/294/1*BMngs93_rm2_BpJFH2mS0Q.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4763" y="2405383"/>
            <a:ext cx="280035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miro.medium.com/max/395/1*Lpn4nag_KRMfGkx1k6bV-g.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74050" y="1539036"/>
            <a:ext cx="3762375" cy="42767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27075" y="4984703"/>
            <a:ext cx="3409950" cy="646331"/>
          </a:xfrm>
          <a:prstGeom prst="rect">
            <a:avLst/>
          </a:prstGeom>
        </p:spPr>
        <p:txBody>
          <a:bodyPr wrap="square">
            <a:spAutoFit/>
          </a:bodyPr>
          <a:lstStyle/>
          <a:p>
            <a:r>
              <a:rPr lang="en-US" dirty="0"/>
              <a:t>2D convolution with no padding, stride of 2 and kernel of 3</a:t>
            </a:r>
          </a:p>
        </p:txBody>
      </p:sp>
      <p:sp>
        <p:nvSpPr>
          <p:cNvPr id="7" name="Rectangle 6"/>
          <p:cNvSpPr/>
          <p:nvPr/>
        </p:nvSpPr>
        <p:spPr>
          <a:xfrm>
            <a:off x="8274050" y="5631034"/>
            <a:ext cx="3595043" cy="646331"/>
          </a:xfrm>
          <a:prstGeom prst="rect">
            <a:avLst/>
          </a:prstGeom>
        </p:spPr>
        <p:txBody>
          <a:bodyPr wrap="square">
            <a:spAutoFit/>
          </a:bodyPr>
          <a:lstStyle/>
          <a:p>
            <a:r>
              <a:rPr lang="en-US" dirty="0"/>
              <a:t>Transposed 2D convolution with no padding, stride of 2 and kernel of 3</a:t>
            </a:r>
          </a:p>
        </p:txBody>
      </p:sp>
      <p:sp>
        <p:nvSpPr>
          <p:cNvPr id="8" name="Rectangle 7"/>
          <p:cNvSpPr/>
          <p:nvPr/>
        </p:nvSpPr>
        <p:spPr>
          <a:xfrm>
            <a:off x="0" y="1435407"/>
            <a:ext cx="4137025" cy="1477328"/>
          </a:xfrm>
          <a:prstGeom prst="rect">
            <a:avLst/>
          </a:prstGeom>
        </p:spPr>
        <p:txBody>
          <a:bodyPr wrap="square">
            <a:spAutoFit/>
          </a:bodyPr>
          <a:lstStyle/>
          <a:p>
            <a:pPr marL="285750" indent="-285750">
              <a:buFont typeface="Arial" panose="020B0604020202020204" pitchFamily="34" charset="0"/>
              <a:buChar char="•"/>
            </a:pPr>
            <a:r>
              <a:rPr lang="en-US" dirty="0">
                <a:solidFill>
                  <a:srgbClr val="292929"/>
                </a:solidFill>
                <a:latin typeface="charter"/>
              </a:rPr>
              <a:t>An image of 5x5 is fed into a convolutional layer. The stride is set to 2, the padding is deactivated and the kernel is 3x3. This results in a 2x2 image</a:t>
            </a:r>
            <a:endParaRPr lang="en-US" dirty="0"/>
          </a:p>
        </p:txBody>
      </p:sp>
    </p:spTree>
    <p:extLst>
      <p:ext uri="{BB962C8B-B14F-4D97-AF65-F5344CB8AC3E}">
        <p14:creationId xmlns:p14="http://schemas.microsoft.com/office/powerpoint/2010/main" val="20834154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15248</TotalTime>
  <Words>4272</Words>
  <Application>Microsoft Office PowerPoint</Application>
  <PresentationFormat>Widescreen</PresentationFormat>
  <Paragraphs>713</Paragraphs>
  <Slides>74</Slides>
  <Notes>74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Calibri</vt:lpstr>
      <vt:lpstr>Calibri Light</vt:lpstr>
      <vt:lpstr>charter</vt:lpstr>
      <vt:lpstr>Inter</vt:lpstr>
      <vt:lpstr>Palatino Linotype</vt:lpstr>
      <vt:lpstr>proxima-nova</vt:lpstr>
      <vt:lpstr>sohne</vt:lpstr>
      <vt:lpstr>Office Theme</vt:lpstr>
      <vt:lpstr>PowerPoint Presentation</vt:lpstr>
      <vt:lpstr>Overview CNN:</vt:lpstr>
      <vt:lpstr>Layers Types:</vt:lpstr>
      <vt:lpstr>Text diagram of CNN: </vt:lpstr>
      <vt:lpstr>Convolutional Layer:</vt:lpstr>
      <vt:lpstr> Cont.  </vt:lpstr>
      <vt:lpstr>Cont.:</vt:lpstr>
      <vt:lpstr> Cont.  </vt:lpstr>
      <vt:lpstr> Transposed Convolutional Layer:  </vt:lpstr>
      <vt:lpstr> Cont.  </vt:lpstr>
      <vt:lpstr> Cont.  </vt:lpstr>
      <vt:lpstr> Fully-connected layer  </vt:lpstr>
      <vt:lpstr> Pooling Layer:  </vt:lpstr>
      <vt:lpstr>Normalization Layer</vt:lpstr>
      <vt:lpstr>  Activation Layers   </vt:lpstr>
      <vt:lpstr>  Types Activation Functions:   </vt:lpstr>
      <vt:lpstr>  Cont.   </vt:lpstr>
      <vt:lpstr>Cont.</vt:lpstr>
      <vt:lpstr> 10 Non-Linear Neural Networks Activation Functions </vt:lpstr>
      <vt:lpstr>Cont.</vt:lpstr>
      <vt:lpstr>Cont.</vt:lpstr>
      <vt:lpstr> Cont. </vt:lpstr>
      <vt:lpstr> Cont. </vt:lpstr>
      <vt:lpstr>Cont.</vt:lpstr>
      <vt:lpstr>Cont.</vt:lpstr>
      <vt:lpstr>Cont.</vt:lpstr>
      <vt:lpstr>Cont.</vt:lpstr>
      <vt:lpstr>Cont.</vt:lpstr>
      <vt:lpstr> 10 Non-Linear Neural Networks Activation Functions </vt:lpstr>
      <vt:lpstr>Cont.</vt:lpstr>
      <vt:lpstr>Cont.</vt:lpstr>
      <vt:lpstr>Cont.</vt:lpstr>
      <vt:lpstr>Cont.</vt:lpstr>
      <vt:lpstr>Cont.</vt:lpstr>
      <vt:lpstr>Cont.</vt:lpstr>
      <vt:lpstr>Cont.</vt:lpstr>
      <vt:lpstr>Cont.</vt:lpstr>
      <vt:lpstr>Cheatsheet Neural Network Activation Functions</vt:lpstr>
      <vt:lpstr> Why are deep neural networks hard to train? </vt:lpstr>
      <vt:lpstr>How to choose the right Activation Function?</vt:lpstr>
      <vt:lpstr>Cont.</vt:lpstr>
      <vt:lpstr>Well done! </vt:lpstr>
      <vt:lpstr>Overview:</vt:lpstr>
      <vt:lpstr>Loss Calculation/Error:</vt:lpstr>
      <vt:lpstr>Cont.:</vt:lpstr>
      <vt:lpstr>Cont.:</vt:lpstr>
      <vt:lpstr>Weights updates (optimizer)</vt:lpstr>
      <vt:lpstr>Cont.:</vt:lpstr>
      <vt:lpstr>Cont.:</vt:lpstr>
      <vt:lpstr>Cont.:</vt:lpstr>
      <vt:lpstr>Cont.:</vt:lpstr>
      <vt:lpstr>Cont.:</vt:lpstr>
      <vt:lpstr>Cont.:</vt:lpstr>
      <vt:lpstr>Cont.:</vt:lpstr>
      <vt:lpstr>Cont.:</vt:lpstr>
      <vt:lpstr>Cont.:</vt:lpstr>
      <vt:lpstr>Cont.:</vt:lpstr>
      <vt:lpstr>Cont.:</vt:lpstr>
      <vt:lpstr> Comparison between various optimizers </vt:lpstr>
      <vt:lpstr>The Single Layer Perceptron:</vt:lpstr>
      <vt:lpstr>The Multi Layer Perceptron:</vt:lpstr>
      <vt:lpstr>Cont.</vt:lpstr>
      <vt:lpstr> How to Count Layers? </vt:lpstr>
      <vt:lpstr>Why Have Multiple Layers?</vt:lpstr>
      <vt:lpstr>How Many Layers and Nodes to Use?</vt:lpstr>
      <vt:lpstr>Cont.</vt:lpstr>
      <vt:lpstr>Layers</vt:lpstr>
      <vt:lpstr>Tarining</vt:lpstr>
      <vt:lpstr>Results</vt:lpstr>
      <vt:lpstr>Graphs on Current Config.</vt:lpstr>
      <vt:lpstr>Confusion matrix of x_prediction and Y_test</vt:lpstr>
      <vt:lpstr>Flase prediction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Wajid Kaliwal</dc:creator>
  <cp:lastModifiedBy>Waseem Abbas | Research Associate| SPCAI</cp:lastModifiedBy>
  <cp:revision>528</cp:revision>
  <dcterms:created xsi:type="dcterms:W3CDTF">2021-04-05T04:43:44Z</dcterms:created>
  <dcterms:modified xsi:type="dcterms:W3CDTF">2021-11-29T06:06:10Z</dcterms:modified>
</cp:coreProperties>
</file>